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7" r:id="rId2"/>
    <p:sldId id="258" r:id="rId3"/>
    <p:sldId id="259" r:id="rId4"/>
    <p:sldId id="274" r:id="rId5"/>
    <p:sldId id="260" r:id="rId6"/>
    <p:sldId id="275" r:id="rId7"/>
    <p:sldId id="261" r:id="rId8"/>
    <p:sldId id="263" r:id="rId9"/>
    <p:sldId id="264" r:id="rId10"/>
    <p:sldId id="265" r:id="rId11"/>
    <p:sldId id="277" r:id="rId12"/>
    <p:sldId id="278" r:id="rId13"/>
    <p:sldId id="279" r:id="rId14"/>
    <p:sldId id="280" r:id="rId15"/>
    <p:sldId id="267" r:id="rId16"/>
    <p:sldId id="281" r:id="rId17"/>
    <p:sldId id="282" r:id="rId18"/>
    <p:sldId id="283" r:id="rId19"/>
    <p:sldId id="284" r:id="rId20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幼圆" panose="02010509060101010101" pitchFamily="49" charset="-122"/>
      <p:regular r:id="rId27"/>
    </p:embeddedFont>
    <p:embeddedFont>
      <p:font typeface="Cambria Math" panose="02040503050406030204" pitchFamily="18" charset="0"/>
      <p:regular r:id="rId28"/>
    </p:embeddedFont>
    <p:embeddedFont>
      <p:font typeface="华文楷体" panose="02010600040101010101" pitchFamily="2" charset="-122"/>
      <p:regular r:id="rId29"/>
    </p:embeddedFont>
    <p:embeddedFont>
      <p:font typeface="黑体" panose="02010609060101010101" pitchFamily="49" charset="-122"/>
      <p:regular r:id="rId30"/>
    </p:embeddedFont>
    <p:embeddedFont>
      <p:font typeface="Corbel" panose="020B0503020204020204" pitchFamily="34" charset="0"/>
      <p:regular r:id="rId31"/>
      <p:bold r:id="rId32"/>
      <p:italic r:id="rId33"/>
      <p:boldItalic r:id="rId34"/>
    </p:embeddedFont>
  </p:embeddedFontLst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872" autoAdjust="0"/>
  </p:normalViewPr>
  <p:slideViewPr>
    <p:cSldViewPr>
      <p:cViewPr varScale="1">
        <p:scale>
          <a:sx n="83" d="100"/>
          <a:sy n="83" d="100"/>
        </p:scale>
        <p:origin x="1128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5" d="100"/>
          <a:sy n="75" d="100"/>
        </p:scale>
        <p:origin x="2580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92A65F-3389-4AE9-9940-EBCFEB8220DC}" type="datetimeFigureOut">
              <a:rPr lang="zh-CN" altLang="en-US" smtClean="0"/>
              <a:t>2017/12/19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4E26FF-DC8E-4863-8518-1D5FECA2FA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2371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8F6C70-BDA7-4D8E-9C11-D19B8C74B57B}" type="datetimeFigureOut">
              <a:rPr lang="zh-CN" altLang="en-US" smtClean="0"/>
              <a:t>2017/12/19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E6F19E-55E6-4136-81FF-32D1DC02DD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684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6F19E-55E6-4136-81FF-32D1DC02DD0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968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6F19E-55E6-4136-81FF-32D1DC02DD0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812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6F19E-55E6-4136-81FF-32D1DC02DD0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423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6F19E-55E6-4136-81FF-32D1DC02DD0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506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680C6-5AA0-4041-B99B-EDF95031523F}" type="datetimeFigureOut">
              <a:rPr lang="zh-CN" altLang="en-US" smtClean="0"/>
              <a:pPr/>
              <a:t>2017/12/19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165EF-DF6E-4CD1-A901-BD2E3FE5BCC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680C6-5AA0-4041-B99B-EDF95031523F}" type="datetimeFigureOut">
              <a:rPr lang="zh-CN" altLang="en-US" smtClean="0"/>
              <a:pPr/>
              <a:t>2017/12/19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165EF-DF6E-4CD1-A901-BD2E3FE5BCC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680C6-5AA0-4041-B99B-EDF95031523F}" type="datetimeFigureOut">
              <a:rPr lang="zh-CN" altLang="en-US" smtClean="0"/>
              <a:pPr/>
              <a:t>2017/12/19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165EF-DF6E-4CD1-A901-BD2E3FE5BCC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680C6-5AA0-4041-B99B-EDF95031523F}" type="datetimeFigureOut">
              <a:rPr lang="zh-CN" altLang="en-US" smtClean="0"/>
              <a:pPr/>
              <a:t>2017/12/19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165EF-DF6E-4CD1-A901-BD2E3FE5BCC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680C6-5AA0-4041-B99B-EDF95031523F}" type="datetimeFigureOut">
              <a:rPr lang="zh-CN" altLang="en-US" smtClean="0"/>
              <a:pPr/>
              <a:t>2017/12/19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165EF-DF6E-4CD1-A901-BD2E3FE5BCC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680C6-5AA0-4041-B99B-EDF95031523F}" type="datetimeFigureOut">
              <a:rPr lang="zh-CN" altLang="en-US" smtClean="0"/>
              <a:pPr/>
              <a:t>2017/12/19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165EF-DF6E-4CD1-A901-BD2E3FE5BCC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680C6-5AA0-4041-B99B-EDF95031523F}" type="datetimeFigureOut">
              <a:rPr lang="zh-CN" altLang="en-US" smtClean="0"/>
              <a:pPr/>
              <a:t>2017/12/19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165EF-DF6E-4CD1-A901-BD2E3FE5BCC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680C6-5AA0-4041-B99B-EDF95031523F}" type="datetimeFigureOut">
              <a:rPr lang="zh-CN" altLang="en-US" smtClean="0"/>
              <a:pPr/>
              <a:t>2017/12/19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165EF-DF6E-4CD1-A901-BD2E3FE5BCC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680C6-5AA0-4041-B99B-EDF95031523F}" type="datetimeFigureOut">
              <a:rPr lang="zh-CN" altLang="en-US" smtClean="0"/>
              <a:pPr/>
              <a:t>2017/12/19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165EF-DF6E-4CD1-A901-BD2E3FE5BCC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680C6-5AA0-4041-B99B-EDF95031523F}" type="datetimeFigureOut">
              <a:rPr lang="zh-CN" altLang="en-US" smtClean="0"/>
              <a:pPr/>
              <a:t>2017/12/19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165EF-DF6E-4CD1-A901-BD2E3FE5BCC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680C6-5AA0-4041-B99B-EDF95031523F}" type="datetimeFigureOut">
              <a:rPr lang="zh-CN" altLang="en-US" smtClean="0"/>
              <a:pPr/>
              <a:t>2017/12/19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165EF-DF6E-4CD1-A901-BD2E3FE5BCC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680C6-5AA0-4041-B99B-EDF95031523F}" type="datetimeFigureOut">
              <a:rPr lang="zh-CN" altLang="en-US" smtClean="0"/>
              <a:pPr/>
              <a:t>2017/12/19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165EF-DF6E-4CD1-A901-BD2E3FE5BCC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emf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emf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5720" y="142852"/>
            <a:ext cx="835824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300" spc="-100" dirty="0">
                <a:solidFill>
                  <a:srgbClr val="FFFFFF"/>
                </a:solidFill>
                <a:latin typeface="Corbel"/>
                <a:ea typeface="幼圆"/>
                <a:cs typeface="+mj-cs"/>
              </a:rPr>
              <a:t>气溶胶和降雨正相关</a:t>
            </a:r>
            <a:r>
              <a:rPr lang="zh-CN" altLang="en-US" sz="5300" spc="-100" dirty="0" smtClean="0">
                <a:solidFill>
                  <a:srgbClr val="FFFFFF"/>
                </a:solidFill>
                <a:latin typeface="Corbel"/>
                <a:ea typeface="幼圆"/>
                <a:cs typeface="+mj-cs"/>
              </a:rPr>
              <a:t>的</a:t>
            </a:r>
            <a:endParaRPr lang="en-US" altLang="zh-CN" sz="5300" spc="-100" dirty="0" smtClean="0">
              <a:solidFill>
                <a:srgbClr val="FFFFFF"/>
              </a:solidFill>
              <a:latin typeface="Corbel"/>
              <a:ea typeface="幼圆"/>
              <a:cs typeface="+mj-cs"/>
            </a:endParaRPr>
          </a:p>
          <a:p>
            <a:r>
              <a:rPr lang="zh-CN" altLang="en-US" sz="5300" spc="-100" dirty="0" smtClean="0">
                <a:solidFill>
                  <a:srgbClr val="FFFFFF"/>
                </a:solidFill>
                <a:latin typeface="Corbel"/>
                <a:ea typeface="幼圆"/>
                <a:cs typeface="+mj-cs"/>
              </a:rPr>
              <a:t>卫星</a:t>
            </a:r>
            <a:r>
              <a:rPr lang="zh-CN" altLang="en-US" sz="5300" spc="-100" dirty="0">
                <a:solidFill>
                  <a:srgbClr val="FFFFFF"/>
                </a:solidFill>
                <a:latin typeface="Corbel"/>
                <a:ea typeface="幼圆"/>
                <a:cs typeface="+mj-cs"/>
              </a:rPr>
              <a:t>观测研究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7158" y="2714620"/>
            <a:ext cx="8572560" cy="3884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1200"/>
              </a:spcBef>
              <a:buClr>
                <a:srgbClr val="40BAD2"/>
              </a:buClr>
              <a:tabLst>
                <a:tab pos="1874838" algn="l"/>
                <a:tab pos="4214813" algn="l"/>
              </a:tabLst>
            </a:pPr>
            <a:r>
              <a:rPr lang="zh-CN" altLang="en-US" sz="2200" dirty="0">
                <a:latin typeface="黑体" pitchFamily="49" charset="-122"/>
                <a:ea typeface="黑体" pitchFamily="49" charset="-122"/>
              </a:rPr>
              <a:t>组长：</a:t>
            </a:r>
            <a:r>
              <a:rPr lang="en-US" altLang="zh-CN" sz="2200" dirty="0">
                <a:latin typeface="黑体" pitchFamily="49" charset="-122"/>
                <a:ea typeface="黑体" pitchFamily="49" charset="-122"/>
              </a:rPr>
              <a:t>	</a:t>
            </a:r>
            <a:endParaRPr lang="en-US" altLang="zh-CN" sz="2200" dirty="0" smtClean="0">
              <a:latin typeface="黑体" pitchFamily="49" charset="-122"/>
              <a:ea typeface="黑体" pitchFamily="49" charset="-122"/>
            </a:endParaRPr>
          </a:p>
          <a:p>
            <a:pPr lvl="0">
              <a:lnSpc>
                <a:spcPct val="90000"/>
              </a:lnSpc>
              <a:spcBef>
                <a:spcPts val="1200"/>
              </a:spcBef>
              <a:buClr>
                <a:srgbClr val="40BAD2"/>
              </a:buClr>
              <a:tabLst>
                <a:tab pos="1874838" algn="l"/>
                <a:tab pos="4214813" algn="l"/>
              </a:tabLst>
            </a:pPr>
            <a:r>
              <a:rPr lang="zh-CN" altLang="en-US" sz="2200" dirty="0" smtClean="0">
                <a:latin typeface="黑体" pitchFamily="49" charset="-122"/>
                <a:ea typeface="黑体" pitchFamily="49" charset="-122"/>
              </a:rPr>
              <a:t>             大气科学</a:t>
            </a:r>
            <a:r>
              <a:rPr lang="zh-CN" altLang="en-US" sz="2200" dirty="0">
                <a:latin typeface="黑体" pitchFamily="49" charset="-122"/>
                <a:ea typeface="黑体" pitchFamily="49" charset="-122"/>
              </a:rPr>
              <a:t>学院</a:t>
            </a:r>
            <a:r>
              <a:rPr lang="en-US" altLang="zh-CN" sz="2200" dirty="0">
                <a:latin typeface="黑体" pitchFamily="49" charset="-122"/>
                <a:ea typeface="黑体" pitchFamily="49" charset="-122"/>
              </a:rPr>
              <a:t>	</a:t>
            </a:r>
            <a:r>
              <a:rPr lang="zh-CN" altLang="en-US" sz="2200" dirty="0">
                <a:latin typeface="黑体" pitchFamily="49" charset="-122"/>
                <a:ea typeface="黑体" pitchFamily="49" charset="-122"/>
              </a:rPr>
              <a:t>范崇星</a:t>
            </a:r>
            <a:endParaRPr lang="en-US" altLang="zh-CN" sz="2200" dirty="0">
              <a:latin typeface="黑体" pitchFamily="49" charset="-122"/>
              <a:ea typeface="黑体" pitchFamily="49" charset="-122"/>
            </a:endParaRPr>
          </a:p>
          <a:p>
            <a:pPr lvl="0">
              <a:lnSpc>
                <a:spcPct val="90000"/>
              </a:lnSpc>
              <a:spcBef>
                <a:spcPts val="1200"/>
              </a:spcBef>
              <a:buClr>
                <a:srgbClr val="40BAD2"/>
              </a:buClr>
              <a:tabLst>
                <a:tab pos="1874838" algn="l"/>
                <a:tab pos="4214813" algn="l"/>
              </a:tabLst>
            </a:pPr>
            <a:r>
              <a:rPr lang="zh-CN" altLang="en-US" sz="2200" dirty="0">
                <a:latin typeface="黑体" pitchFamily="49" charset="-122"/>
                <a:ea typeface="黑体" pitchFamily="49" charset="-122"/>
              </a:rPr>
              <a:t>成员：</a:t>
            </a:r>
            <a:r>
              <a:rPr lang="en-US" altLang="zh-CN" sz="2200" dirty="0">
                <a:latin typeface="黑体" pitchFamily="49" charset="-122"/>
                <a:ea typeface="黑体" pitchFamily="49" charset="-122"/>
              </a:rPr>
              <a:t>	</a:t>
            </a:r>
            <a:endParaRPr lang="en-US" altLang="zh-CN" sz="2200" dirty="0" smtClean="0">
              <a:latin typeface="黑体" pitchFamily="49" charset="-122"/>
              <a:ea typeface="黑体" pitchFamily="49" charset="-122"/>
            </a:endParaRPr>
          </a:p>
          <a:p>
            <a:pPr lvl="0">
              <a:lnSpc>
                <a:spcPct val="90000"/>
              </a:lnSpc>
              <a:spcBef>
                <a:spcPts val="1200"/>
              </a:spcBef>
              <a:buClr>
                <a:srgbClr val="40BAD2"/>
              </a:buClr>
              <a:tabLst>
                <a:tab pos="1874838" algn="l"/>
                <a:tab pos="4214813" algn="l"/>
              </a:tabLst>
            </a:pPr>
            <a:r>
              <a:rPr lang="zh-CN" altLang="en-US" sz="2200" dirty="0" smtClean="0">
                <a:latin typeface="黑体" pitchFamily="49" charset="-122"/>
                <a:ea typeface="黑体" pitchFamily="49" charset="-122"/>
              </a:rPr>
              <a:t>             大气科学</a:t>
            </a:r>
            <a:r>
              <a:rPr lang="zh-CN" altLang="en-US" sz="2200" dirty="0">
                <a:latin typeface="黑体" pitchFamily="49" charset="-122"/>
                <a:ea typeface="黑体" pitchFamily="49" charset="-122"/>
              </a:rPr>
              <a:t>学院</a:t>
            </a:r>
            <a:r>
              <a:rPr lang="en-US" altLang="zh-CN" sz="2200" dirty="0">
                <a:latin typeface="黑体" pitchFamily="49" charset="-122"/>
                <a:ea typeface="黑体" pitchFamily="49" charset="-122"/>
              </a:rPr>
              <a:t>	</a:t>
            </a:r>
            <a:r>
              <a:rPr lang="zh-CN" altLang="en-US" sz="2200" dirty="0">
                <a:latin typeface="黑体" pitchFamily="49" charset="-122"/>
                <a:ea typeface="黑体" pitchFamily="49" charset="-122"/>
              </a:rPr>
              <a:t>丁劢奇</a:t>
            </a:r>
            <a:endParaRPr lang="en-US" altLang="zh-CN" sz="2200" dirty="0">
              <a:latin typeface="黑体" pitchFamily="49" charset="-122"/>
              <a:ea typeface="黑体" pitchFamily="49" charset="-122"/>
            </a:endParaRPr>
          </a:p>
          <a:p>
            <a:pPr lvl="0">
              <a:lnSpc>
                <a:spcPct val="90000"/>
              </a:lnSpc>
              <a:spcBef>
                <a:spcPts val="1200"/>
              </a:spcBef>
              <a:buClr>
                <a:srgbClr val="40BAD2"/>
              </a:buClr>
              <a:tabLst>
                <a:tab pos="1874838" algn="l"/>
                <a:tab pos="4214813" algn="l"/>
              </a:tabLst>
            </a:pPr>
            <a:r>
              <a:rPr lang="zh-CN" altLang="en-US" sz="2200" dirty="0" smtClean="0">
                <a:latin typeface="黑体" pitchFamily="49" charset="-122"/>
                <a:ea typeface="黑体" pitchFamily="49" charset="-122"/>
              </a:rPr>
              <a:t>             大气科学</a:t>
            </a:r>
            <a:r>
              <a:rPr lang="zh-CN" altLang="en-US" sz="2200" dirty="0">
                <a:latin typeface="黑体" pitchFamily="49" charset="-122"/>
                <a:ea typeface="黑体" pitchFamily="49" charset="-122"/>
              </a:rPr>
              <a:t>学院</a:t>
            </a:r>
            <a:r>
              <a:rPr lang="en-US" altLang="zh-CN" sz="2200" dirty="0">
                <a:latin typeface="黑体" pitchFamily="49" charset="-122"/>
                <a:ea typeface="黑体" pitchFamily="49" charset="-122"/>
              </a:rPr>
              <a:t>	</a:t>
            </a:r>
            <a:r>
              <a:rPr lang="zh-CN" altLang="en-US" sz="2200" dirty="0">
                <a:latin typeface="黑体" pitchFamily="49" charset="-122"/>
                <a:ea typeface="黑体" pitchFamily="49" charset="-122"/>
              </a:rPr>
              <a:t>范雅琪</a:t>
            </a:r>
            <a:endParaRPr lang="en-US" altLang="zh-CN" sz="2200" dirty="0">
              <a:latin typeface="黑体" pitchFamily="49" charset="-122"/>
              <a:ea typeface="黑体" pitchFamily="49" charset="-122"/>
            </a:endParaRPr>
          </a:p>
          <a:p>
            <a:pPr lvl="0">
              <a:lnSpc>
                <a:spcPct val="90000"/>
              </a:lnSpc>
              <a:spcBef>
                <a:spcPts val="1200"/>
              </a:spcBef>
              <a:buClr>
                <a:srgbClr val="40BAD2"/>
              </a:buClr>
              <a:tabLst>
                <a:tab pos="1874838" algn="l"/>
                <a:tab pos="4214813" algn="l"/>
              </a:tabLst>
            </a:pPr>
            <a:r>
              <a:rPr lang="en-US" altLang="zh-CN" sz="2200" dirty="0" smtClean="0">
                <a:latin typeface="黑体" pitchFamily="49" charset="-122"/>
                <a:ea typeface="黑体" pitchFamily="49" charset="-122"/>
              </a:rPr>
              <a:t>             </a:t>
            </a:r>
            <a:r>
              <a:rPr lang="zh-CN" altLang="en-US" sz="2200" dirty="0" smtClean="0">
                <a:latin typeface="黑体" pitchFamily="49" charset="-122"/>
                <a:ea typeface="黑体" pitchFamily="49" charset="-122"/>
              </a:rPr>
              <a:t>大气科学</a:t>
            </a:r>
            <a:r>
              <a:rPr lang="zh-CN" altLang="en-US" sz="2200" dirty="0">
                <a:latin typeface="黑体" pitchFamily="49" charset="-122"/>
                <a:ea typeface="黑体" pitchFamily="49" charset="-122"/>
              </a:rPr>
              <a:t>学院</a:t>
            </a:r>
            <a:r>
              <a:rPr lang="en-US" altLang="zh-CN" sz="2200" dirty="0">
                <a:latin typeface="黑体" pitchFamily="49" charset="-122"/>
                <a:ea typeface="黑体" pitchFamily="49" charset="-122"/>
              </a:rPr>
              <a:t>	</a:t>
            </a:r>
            <a:r>
              <a:rPr lang="zh-CN" altLang="en-US" sz="2200" dirty="0">
                <a:latin typeface="黑体" pitchFamily="49" charset="-122"/>
                <a:ea typeface="黑体" pitchFamily="49" charset="-122"/>
              </a:rPr>
              <a:t>吴培培</a:t>
            </a:r>
            <a:endParaRPr lang="en-US" altLang="zh-CN" sz="2200" dirty="0">
              <a:latin typeface="黑体" pitchFamily="49" charset="-122"/>
              <a:ea typeface="黑体" pitchFamily="49" charset="-122"/>
            </a:endParaRPr>
          </a:p>
          <a:p>
            <a:pPr lvl="0">
              <a:lnSpc>
                <a:spcPct val="90000"/>
              </a:lnSpc>
              <a:spcBef>
                <a:spcPts val="1200"/>
              </a:spcBef>
              <a:buClr>
                <a:srgbClr val="40BAD2"/>
              </a:buClr>
              <a:tabLst>
                <a:tab pos="1874838" algn="l"/>
                <a:tab pos="4214813" algn="l"/>
              </a:tabLst>
            </a:pPr>
            <a:r>
              <a:rPr lang="zh-CN" altLang="en-US" sz="2200" dirty="0">
                <a:latin typeface="黑体" pitchFamily="49" charset="-122"/>
                <a:ea typeface="黑体" pitchFamily="49" charset="-122"/>
              </a:rPr>
              <a:t>指导老师：</a:t>
            </a:r>
            <a:r>
              <a:rPr lang="en-US" altLang="zh-CN" sz="2200" dirty="0">
                <a:latin typeface="黑体" pitchFamily="49" charset="-122"/>
                <a:ea typeface="黑体" pitchFamily="49" charset="-122"/>
              </a:rPr>
              <a:t>	</a:t>
            </a:r>
            <a:endParaRPr lang="en-US" altLang="zh-CN" sz="2200" dirty="0" smtClean="0">
              <a:latin typeface="黑体" pitchFamily="49" charset="-122"/>
              <a:ea typeface="黑体" pitchFamily="49" charset="-122"/>
            </a:endParaRPr>
          </a:p>
          <a:p>
            <a:pPr lvl="0">
              <a:lnSpc>
                <a:spcPct val="90000"/>
              </a:lnSpc>
              <a:spcBef>
                <a:spcPts val="1200"/>
              </a:spcBef>
              <a:buClr>
                <a:srgbClr val="40BAD2"/>
              </a:buClr>
              <a:tabLst>
                <a:tab pos="1874838" algn="l"/>
                <a:tab pos="4214813" algn="l"/>
              </a:tabLst>
            </a:pPr>
            <a:r>
              <a:rPr lang="en-US" altLang="zh-CN" sz="2200" dirty="0"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sz="2200" dirty="0" smtClean="0">
                <a:latin typeface="黑体" pitchFamily="49" charset="-122"/>
                <a:ea typeface="黑体" pitchFamily="49" charset="-122"/>
              </a:rPr>
              <a:t>            </a:t>
            </a:r>
            <a:r>
              <a:rPr lang="zh-CN" altLang="en-US" sz="2200" dirty="0" smtClean="0">
                <a:latin typeface="黑体" pitchFamily="49" charset="-122"/>
                <a:ea typeface="黑体" pitchFamily="49" charset="-122"/>
              </a:rPr>
              <a:t>大气科学</a:t>
            </a:r>
            <a:r>
              <a:rPr lang="zh-CN" altLang="en-US" sz="2200" dirty="0">
                <a:latin typeface="黑体" pitchFamily="49" charset="-122"/>
                <a:ea typeface="黑体" pitchFamily="49" charset="-122"/>
              </a:rPr>
              <a:t>学院</a:t>
            </a:r>
            <a:r>
              <a:rPr lang="en-US" altLang="zh-CN" sz="2200" dirty="0">
                <a:latin typeface="黑体" pitchFamily="49" charset="-122"/>
                <a:ea typeface="黑体" pitchFamily="49" charset="-122"/>
              </a:rPr>
              <a:t>	</a:t>
            </a:r>
            <a:r>
              <a:rPr lang="zh-CN" altLang="en-US" sz="2200" dirty="0">
                <a:latin typeface="黑体" pitchFamily="49" charset="-122"/>
                <a:ea typeface="黑体" pitchFamily="49" charset="-122"/>
              </a:rPr>
              <a:t>汪名怀</a:t>
            </a:r>
            <a:endParaRPr lang="en-US" altLang="zh-CN" sz="2200" dirty="0">
              <a:latin typeface="黑体" pitchFamily="49" charset="-122"/>
              <a:ea typeface="黑体" pitchFamily="49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7158" y="71414"/>
            <a:ext cx="7929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CDNC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与</a:t>
            </a:r>
            <a:r>
              <a:rPr 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AOD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的关系折线图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4282" y="857232"/>
            <a:ext cx="8715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建立如下关系式，解释使用</a:t>
            </a:r>
            <a:r>
              <a:rPr lang="en-US" dirty="0" smtClean="0">
                <a:latin typeface="幼圆" pitchFamily="49" charset="-122"/>
                <a:ea typeface="幼圆" pitchFamily="49" charset="-122"/>
              </a:rPr>
              <a:t>CDNC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和</a:t>
            </a:r>
            <a:r>
              <a:rPr lang="en-US" dirty="0" smtClean="0">
                <a:latin typeface="幼圆" pitchFamily="49" charset="-122"/>
                <a:ea typeface="幼圆" pitchFamily="49" charset="-122"/>
              </a:rPr>
              <a:t>AOD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作自变量而产生的降水敏感度的差异。</a:t>
            </a:r>
            <a:endParaRPr lang="zh-CN" altLang="en-US" dirty="0">
              <a:latin typeface="幼圆" pitchFamily="49" charset="-122"/>
              <a:ea typeface="幼圆" pitchFamily="49" charset="-122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75592" y="1226564"/>
            <a:ext cx="31527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024" y="1728049"/>
            <a:ext cx="3795886" cy="379588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04339" y="5733256"/>
            <a:ext cx="8535322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对于</a:t>
            </a:r>
            <a:r>
              <a:rPr lang="zh-CN" altLang="en-US" b="1" dirty="0" smtClean="0">
                <a:solidFill>
                  <a:srgbClr val="FF0000"/>
                </a:solidFill>
              </a:rPr>
              <a:t>小</a:t>
            </a:r>
            <a:r>
              <a:rPr lang="en-US" altLang="zh-CN" b="1" dirty="0" smtClean="0">
                <a:solidFill>
                  <a:srgbClr val="FF0000"/>
                </a:solidFill>
              </a:rPr>
              <a:t>LWP</a:t>
            </a:r>
            <a:r>
              <a:rPr lang="zh-CN" altLang="en-US" dirty="0" smtClean="0"/>
              <a:t>的组，</a:t>
            </a:r>
            <a:r>
              <a:rPr lang="en-US" altLang="zh-CN" b="1" dirty="0" smtClean="0">
                <a:solidFill>
                  <a:srgbClr val="FF0000"/>
                </a:solidFill>
              </a:rPr>
              <a:t>CDNC</a:t>
            </a:r>
            <a:r>
              <a:rPr lang="zh-CN" altLang="en-US" b="1" dirty="0" smtClean="0">
                <a:solidFill>
                  <a:srgbClr val="FF0000"/>
                </a:solidFill>
              </a:rPr>
              <a:t>与</a:t>
            </a:r>
            <a:r>
              <a:rPr lang="en-US" altLang="zh-CN" b="1" dirty="0" smtClean="0">
                <a:solidFill>
                  <a:srgbClr val="FF0000"/>
                </a:solidFill>
              </a:rPr>
              <a:t>AOD</a:t>
            </a:r>
            <a:r>
              <a:rPr lang="zh-CN" altLang="en-US" b="1" dirty="0" smtClean="0">
                <a:solidFill>
                  <a:srgbClr val="FF0000"/>
                </a:solidFill>
              </a:rPr>
              <a:t>成正相关关系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关注</a:t>
            </a:r>
            <a:r>
              <a:rPr lang="zh-CN" altLang="en-US" b="1" dirty="0" smtClean="0">
                <a:solidFill>
                  <a:srgbClr val="FF0000"/>
                </a:solidFill>
              </a:rPr>
              <a:t>紫色的</a:t>
            </a:r>
            <a:r>
              <a:rPr lang="en-US" altLang="zh-CN" b="1" dirty="0" smtClean="0">
                <a:solidFill>
                  <a:srgbClr val="FF0000"/>
                </a:solidFill>
              </a:rPr>
              <a:t>LWP-400</a:t>
            </a:r>
            <a:r>
              <a:rPr lang="zh-CN" altLang="en-US" dirty="0" smtClean="0"/>
              <a:t>的线，</a:t>
            </a:r>
            <a:r>
              <a:rPr lang="en-US" altLang="zh-CN" dirty="0" smtClean="0"/>
              <a:t>AOD</a:t>
            </a:r>
            <a:r>
              <a:rPr lang="zh-CN" altLang="en-US" dirty="0" smtClean="0"/>
              <a:t>范围在</a:t>
            </a:r>
            <a:r>
              <a:rPr lang="en-US" altLang="zh-CN" dirty="0" smtClean="0"/>
              <a:t>0.05</a:t>
            </a:r>
            <a:r>
              <a:rPr lang="zh-CN" altLang="en-US" dirty="0" smtClean="0"/>
              <a:t>至</a:t>
            </a:r>
            <a:r>
              <a:rPr lang="en-US" altLang="zh-CN" dirty="0" smtClean="0"/>
              <a:t>0.17</a:t>
            </a:r>
            <a:r>
              <a:rPr lang="zh-CN" altLang="en-US" dirty="0" smtClean="0"/>
              <a:t>时，</a:t>
            </a:r>
            <a:r>
              <a:rPr lang="en-US" altLang="zh-CN" b="1" dirty="0" smtClean="0">
                <a:solidFill>
                  <a:srgbClr val="FF0000"/>
                </a:solidFill>
              </a:rPr>
              <a:t>CDNC</a:t>
            </a:r>
            <a:r>
              <a:rPr lang="zh-CN" altLang="en-US" b="1" dirty="0" smtClean="0">
                <a:solidFill>
                  <a:srgbClr val="FF0000"/>
                </a:solidFill>
              </a:rPr>
              <a:t>与</a:t>
            </a:r>
            <a:r>
              <a:rPr lang="en-US" altLang="zh-CN" b="1" dirty="0" smtClean="0">
                <a:solidFill>
                  <a:srgbClr val="FF0000"/>
                </a:solidFill>
              </a:rPr>
              <a:t>AOD</a:t>
            </a:r>
            <a:r>
              <a:rPr lang="zh-CN" altLang="en-US" b="1" dirty="0" smtClean="0">
                <a:solidFill>
                  <a:srgbClr val="FF0000"/>
                </a:solidFill>
              </a:rPr>
              <a:t>出现了负相关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5720" y="1071546"/>
            <a:ext cx="1015663" cy="32146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研究成果</a:t>
            </a:r>
            <a:endParaRPr lang="zh-CN" alt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35696" y="620688"/>
            <a:ext cx="6912768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spcBef>
                <a:spcPts val="600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幼圆" pitchFamily="49" charset="-122"/>
                <a:ea typeface="幼圆" pitchFamily="49" charset="-122"/>
              </a:rPr>
              <a:t>首先，我们从多个角度验证了</a:t>
            </a:r>
            <a:r>
              <a:rPr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气溶胶与降雨的正相关性</a:t>
            </a:r>
            <a:r>
              <a:rPr lang="zh-CN" altLang="en-US" sz="2400" dirty="0">
                <a:latin typeface="幼圆" pitchFamily="49" charset="-122"/>
                <a:ea typeface="幼圆" pitchFamily="49" charset="-122"/>
              </a:rPr>
              <a:t>。并且发现</a:t>
            </a:r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I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与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AOD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呈正相关，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I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与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CDNC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呈负相关</a:t>
            </a:r>
            <a:r>
              <a:rPr lang="zh-CN" altLang="en-US" sz="2400" dirty="0" smtClean="0">
                <a:latin typeface="幼圆" pitchFamily="49" charset="-122"/>
                <a:ea typeface="幼圆" pitchFamily="49" charset="-122"/>
              </a:rPr>
              <a:t>。</a:t>
            </a:r>
            <a:endParaRPr lang="en-US" altLang="zh-CN" sz="2400" dirty="0" smtClean="0">
              <a:latin typeface="幼圆" pitchFamily="49" charset="-122"/>
              <a:ea typeface="幼圆" pitchFamily="49" charset="-122"/>
            </a:endParaRPr>
          </a:p>
          <a:p>
            <a:pPr marL="971550" lvl="1" indent="-514350" algn="just">
              <a:spcBef>
                <a:spcPts val="600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u"/>
            </a:pP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降水强度</a:t>
            </a:r>
            <a:r>
              <a:rPr lang="en-US" altLang="zh-CN" dirty="0" smtClean="0">
                <a:latin typeface="幼圆" pitchFamily="49" charset="-122"/>
                <a:ea typeface="幼圆" pitchFamily="49" charset="-122"/>
              </a:rPr>
              <a:t>I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与气溶胶光学厚度</a:t>
            </a:r>
            <a:r>
              <a:rPr lang="en-US" altLang="zh-CN" dirty="0" smtClean="0">
                <a:latin typeface="幼圆" pitchFamily="49" charset="-122"/>
                <a:ea typeface="幼圆" pitchFamily="49" charset="-122"/>
              </a:rPr>
              <a:t>AOD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呈正相关关系。</a:t>
            </a:r>
            <a:endParaRPr lang="en-US" altLang="zh-CN" dirty="0" smtClean="0">
              <a:latin typeface="幼圆" pitchFamily="49" charset="-122"/>
              <a:ea typeface="幼圆" pitchFamily="49" charset="-122"/>
            </a:endParaRPr>
          </a:p>
          <a:p>
            <a:pPr marL="971550" lvl="1" indent="-514350" algn="just">
              <a:spcBef>
                <a:spcPts val="600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u"/>
            </a:pP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当云水路径</a:t>
            </a:r>
            <a:r>
              <a:rPr lang="en-US" altLang="zh-CN" dirty="0" smtClean="0">
                <a:latin typeface="幼圆" pitchFamily="49" charset="-122"/>
                <a:ea typeface="幼圆" pitchFamily="49" charset="-122"/>
              </a:rPr>
              <a:t>LWP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较小时，</a:t>
            </a:r>
            <a:r>
              <a:rPr lang="en-US" altLang="zh-CN" dirty="0">
                <a:latin typeface="幼圆" pitchFamily="49" charset="-122"/>
                <a:ea typeface="幼圆" pitchFamily="49" charset="-122"/>
              </a:rPr>
              <a:t>I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与</a:t>
            </a:r>
            <a:r>
              <a:rPr lang="en-US" altLang="zh-CN" dirty="0" smtClean="0">
                <a:latin typeface="幼圆" pitchFamily="49" charset="-122"/>
                <a:ea typeface="幼圆" pitchFamily="49" charset="-122"/>
              </a:rPr>
              <a:t>CDNC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呈微弱的正相关关系；当云水路径</a:t>
            </a:r>
            <a:r>
              <a:rPr lang="en-US" altLang="zh-CN" dirty="0" smtClean="0">
                <a:latin typeface="幼圆" pitchFamily="49" charset="-122"/>
                <a:ea typeface="幼圆" pitchFamily="49" charset="-122"/>
              </a:rPr>
              <a:t>LWP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较大时，</a:t>
            </a:r>
            <a:r>
              <a:rPr lang="en-US" altLang="zh-CN" dirty="0" smtClean="0">
                <a:latin typeface="幼圆" pitchFamily="49" charset="-122"/>
                <a:ea typeface="幼圆" pitchFamily="49" charset="-122"/>
              </a:rPr>
              <a:t>I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与</a:t>
            </a:r>
            <a:r>
              <a:rPr lang="en-US" altLang="zh-CN" dirty="0" smtClean="0">
                <a:latin typeface="幼圆" pitchFamily="49" charset="-122"/>
                <a:ea typeface="幼圆" pitchFamily="49" charset="-122"/>
              </a:rPr>
              <a:t>CDNC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呈负相关关系。</a:t>
            </a:r>
            <a:endParaRPr lang="en-US" altLang="zh-CN" dirty="0" smtClean="0">
              <a:latin typeface="幼圆" pitchFamily="49" charset="-122"/>
              <a:ea typeface="幼圆" pitchFamily="49" charset="-122"/>
            </a:endParaRPr>
          </a:p>
          <a:p>
            <a:pPr marL="971550" lvl="1" indent="-514350" algn="just">
              <a:spcBef>
                <a:spcPts val="600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u"/>
            </a:pP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当云水路径</a:t>
            </a:r>
            <a:r>
              <a:rPr lang="en-US" altLang="zh-CN" dirty="0" smtClean="0">
                <a:latin typeface="幼圆" pitchFamily="49" charset="-122"/>
                <a:ea typeface="幼圆" pitchFamily="49" charset="-122"/>
              </a:rPr>
              <a:t>LWP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较小时，</a:t>
            </a:r>
            <a:r>
              <a:rPr lang="en-US" altLang="zh-CN" dirty="0" smtClean="0">
                <a:latin typeface="幼圆" pitchFamily="49" charset="-122"/>
                <a:ea typeface="幼圆" pitchFamily="49" charset="-122"/>
              </a:rPr>
              <a:t>CDNC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与</a:t>
            </a:r>
            <a:r>
              <a:rPr lang="en-US" altLang="zh-CN" dirty="0" smtClean="0">
                <a:latin typeface="幼圆" pitchFamily="49" charset="-122"/>
                <a:ea typeface="幼圆" pitchFamily="49" charset="-122"/>
              </a:rPr>
              <a:t>AOD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呈正相关关系；当云水路径</a:t>
            </a:r>
            <a:r>
              <a:rPr lang="en-US" altLang="zh-CN" dirty="0" smtClean="0">
                <a:latin typeface="幼圆" pitchFamily="49" charset="-122"/>
                <a:ea typeface="幼圆" pitchFamily="49" charset="-122"/>
              </a:rPr>
              <a:t>LWP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较大时，</a:t>
            </a:r>
            <a:r>
              <a:rPr lang="en-US" altLang="zh-CN" dirty="0" smtClean="0">
                <a:latin typeface="幼圆" pitchFamily="49" charset="-122"/>
                <a:ea typeface="幼圆" pitchFamily="49" charset="-122"/>
              </a:rPr>
              <a:t>CDNC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与</a:t>
            </a:r>
            <a:r>
              <a:rPr lang="en-US" altLang="zh-CN" dirty="0" smtClean="0">
                <a:latin typeface="幼圆" pitchFamily="49" charset="-122"/>
                <a:ea typeface="幼圆" pitchFamily="49" charset="-122"/>
              </a:rPr>
              <a:t>AOD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呈负相关关系。</a:t>
            </a:r>
            <a:endParaRPr lang="en-US" altLang="zh-CN" dirty="0" smtClean="0">
              <a:latin typeface="幼圆" pitchFamily="49" charset="-122"/>
              <a:ea typeface="幼圆" pitchFamily="49" charset="-122"/>
            </a:endParaRPr>
          </a:p>
          <a:p>
            <a:pPr marL="514350" indent="-514350" algn="just">
              <a:spcBef>
                <a:spcPts val="600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幼圆" pitchFamily="49" charset="-122"/>
                <a:ea typeface="幼圆" pitchFamily="49" charset="-122"/>
              </a:rPr>
              <a:t>其次，我们从云的三维结构中发现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AOD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的增加使雷达反射率频谱增宽，而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CDNC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的增加使雷达反射率频谱收窄</a:t>
            </a:r>
            <a:r>
              <a:rPr lang="zh-CN" altLang="en-US" sz="2400" dirty="0" smtClean="0">
                <a:latin typeface="幼圆" pitchFamily="49" charset="-122"/>
                <a:ea typeface="幼圆" pitchFamily="49" charset="-122"/>
              </a:rPr>
              <a:t>。</a:t>
            </a:r>
            <a:endParaRPr lang="en-US" altLang="zh-CN" sz="2400" dirty="0" smtClean="0">
              <a:latin typeface="幼圆" pitchFamily="49" charset="-122"/>
              <a:ea typeface="幼圆" pitchFamily="49" charset="-122"/>
            </a:endParaRPr>
          </a:p>
          <a:p>
            <a:pPr marL="971550" lvl="1" indent="-514350" algn="just">
              <a:spcBef>
                <a:spcPts val="600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u"/>
            </a:pPr>
            <a:r>
              <a:rPr lang="zh-CN" altLang="en-US" dirty="0">
                <a:latin typeface="幼圆" pitchFamily="49" charset="-122"/>
                <a:ea typeface="幼圆" pitchFamily="49" charset="-122"/>
              </a:rPr>
              <a:t>随着云滴粒径的增大，出现降雨的可能性和强度也在增大，此时反射率频谱在低层首先出现右移和增宽，随着粒径的增大高层也出现右移和增宽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。</a:t>
            </a:r>
            <a:endParaRPr lang="en-US" altLang="zh-CN" dirty="0" smtClean="0">
              <a:latin typeface="幼圆" pitchFamily="49" charset="-122"/>
              <a:ea typeface="幼圆" pitchFamily="49" charset="-122"/>
            </a:endParaRPr>
          </a:p>
          <a:p>
            <a:pPr marL="971550" lvl="1" indent="-514350" algn="just">
              <a:spcBef>
                <a:spcPts val="600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u"/>
            </a:pPr>
            <a:r>
              <a:rPr lang="en-US" altLang="zh-CN" dirty="0" smtClean="0">
                <a:latin typeface="幼圆" pitchFamily="49" charset="-122"/>
                <a:ea typeface="幼圆" pitchFamily="49" charset="-122"/>
              </a:rPr>
              <a:t>AOD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的频谱表明</a:t>
            </a:r>
            <a:r>
              <a:rPr lang="en-US" altLang="zh-CN" dirty="0" smtClean="0">
                <a:latin typeface="幼圆" pitchFamily="49" charset="-122"/>
                <a:ea typeface="幼圆" pitchFamily="49" charset="-122"/>
              </a:rPr>
              <a:t>AOD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越大云滴粒径越大，与前面的结论吻合；</a:t>
            </a:r>
            <a:r>
              <a:rPr lang="en-US" altLang="zh-CN" dirty="0" smtClean="0">
                <a:latin typeface="幼圆" pitchFamily="49" charset="-122"/>
                <a:ea typeface="幼圆" pitchFamily="49" charset="-122"/>
              </a:rPr>
              <a:t>CDNC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频谱表明</a:t>
            </a:r>
            <a:r>
              <a:rPr lang="en-US" altLang="zh-CN" dirty="0" smtClean="0">
                <a:latin typeface="幼圆" pitchFamily="49" charset="-122"/>
                <a:ea typeface="幼圆" pitchFamily="49" charset="-122"/>
              </a:rPr>
              <a:t>CDNC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越大云滴粒径越小，与传统物理解释吻合。</a:t>
            </a:r>
            <a:endParaRPr lang="en-US" altLang="zh-CN" dirty="0">
              <a:latin typeface="幼圆" pitchFamily="49" charset="-122"/>
              <a:ea typeface="幼圆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553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7158" y="71414"/>
            <a:ext cx="7929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雷达反射率与高度的频率分布图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itchFamily="49" charset="-122"/>
              <a:ea typeface="幼圆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64" r="14861" b="14166"/>
          <a:stretch/>
        </p:blipFill>
        <p:spPr>
          <a:xfrm>
            <a:off x="1346122" y="1980848"/>
            <a:ext cx="2468044" cy="2124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4" t="12868" r="16404" b="13862"/>
          <a:stretch/>
        </p:blipFill>
        <p:spPr>
          <a:xfrm>
            <a:off x="3814166" y="1988840"/>
            <a:ext cx="2004038" cy="2124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5" t="12867" r="1076" b="13862"/>
          <a:stretch/>
        </p:blipFill>
        <p:spPr>
          <a:xfrm>
            <a:off x="5818204" y="1988840"/>
            <a:ext cx="2451226" cy="2124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50" r="16483" b="6249"/>
          <a:stretch/>
        </p:blipFill>
        <p:spPr>
          <a:xfrm>
            <a:off x="1344566" y="4189313"/>
            <a:ext cx="2469600" cy="236858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6" t="13685" r="16233" b="6011"/>
          <a:stretch/>
        </p:blipFill>
        <p:spPr>
          <a:xfrm>
            <a:off x="3814166" y="4218502"/>
            <a:ext cx="2005200" cy="23394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5" t="13595" r="1623" b="6101"/>
          <a:stretch/>
        </p:blipFill>
        <p:spPr>
          <a:xfrm>
            <a:off x="5827554" y="4218502"/>
            <a:ext cx="2441876" cy="2339399"/>
          </a:xfrm>
          <a:prstGeom prst="rect">
            <a:avLst/>
          </a:prstGeom>
        </p:spPr>
      </p:pic>
      <p:sp>
        <p:nvSpPr>
          <p:cNvPr id="14" name="TextBox 3"/>
          <p:cNvSpPr txBox="1"/>
          <p:nvPr/>
        </p:nvSpPr>
        <p:spPr>
          <a:xfrm>
            <a:off x="214282" y="857232"/>
            <a:ext cx="8715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下图是对</a:t>
            </a:r>
            <a:r>
              <a:rPr lang="en-US" altLang="zh-CN" dirty="0" smtClean="0">
                <a:latin typeface="幼圆" pitchFamily="49" charset="-122"/>
                <a:ea typeface="幼圆" pitchFamily="49" charset="-122"/>
              </a:rPr>
              <a:t>AOD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和</a:t>
            </a:r>
            <a:r>
              <a:rPr lang="en-US" altLang="zh-CN" dirty="0" smtClean="0">
                <a:latin typeface="幼圆" pitchFamily="49" charset="-122"/>
                <a:ea typeface="幼圆" pitchFamily="49" charset="-122"/>
              </a:rPr>
              <a:t>LWP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进行分组后不同组的频率分布图。上面一行是在</a:t>
            </a:r>
            <a:r>
              <a:rPr lang="en-US" altLang="zh-CN" dirty="0" smtClean="0">
                <a:latin typeface="幼圆" pitchFamily="49" charset="-122"/>
                <a:ea typeface="幼圆" pitchFamily="49" charset="-122"/>
              </a:rPr>
              <a:t>AOD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小值区条件下（</a:t>
            </a:r>
            <a:r>
              <a:rPr lang="en-US" altLang="zh-CN" dirty="0" smtClean="0">
                <a:latin typeface="幼圆" pitchFamily="49" charset="-122"/>
                <a:ea typeface="幼圆" pitchFamily="49" charset="-122"/>
              </a:rPr>
              <a:t>AOD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范围在</a:t>
            </a:r>
            <a:r>
              <a:rPr lang="en-US" altLang="zh-CN" dirty="0" smtClean="0">
                <a:latin typeface="幼圆" pitchFamily="49" charset="-122"/>
                <a:ea typeface="幼圆" pitchFamily="49" charset="-122"/>
              </a:rPr>
              <a:t>0.00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至</a:t>
            </a:r>
            <a:r>
              <a:rPr lang="en-US" altLang="zh-CN" dirty="0" smtClean="0">
                <a:latin typeface="幼圆" pitchFamily="49" charset="-122"/>
                <a:ea typeface="幼圆" pitchFamily="49" charset="-122"/>
              </a:rPr>
              <a:t>0.10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），下面一行是在</a:t>
            </a:r>
            <a:r>
              <a:rPr lang="en-US" altLang="zh-CN" dirty="0" smtClean="0">
                <a:latin typeface="幼圆" pitchFamily="49" charset="-122"/>
                <a:ea typeface="幼圆" pitchFamily="49" charset="-122"/>
              </a:rPr>
              <a:t>AOD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大值区条件下（</a:t>
            </a:r>
            <a:r>
              <a:rPr lang="en-US" altLang="zh-CN" dirty="0" smtClean="0">
                <a:latin typeface="幼圆" pitchFamily="49" charset="-122"/>
                <a:ea typeface="幼圆" pitchFamily="49" charset="-122"/>
              </a:rPr>
              <a:t>AOD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范围在</a:t>
            </a:r>
            <a:r>
              <a:rPr lang="en-US" altLang="zh-CN" dirty="0" smtClean="0">
                <a:latin typeface="幼圆" pitchFamily="49" charset="-122"/>
                <a:ea typeface="幼圆" pitchFamily="49" charset="-122"/>
              </a:rPr>
              <a:t>0.15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至</a:t>
            </a:r>
            <a:r>
              <a:rPr lang="en-US" altLang="zh-CN" dirty="0" smtClean="0">
                <a:latin typeface="幼圆" pitchFamily="49" charset="-122"/>
                <a:ea typeface="幼圆" pitchFamily="49" charset="-122"/>
              </a:rPr>
              <a:t>0.60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）</a:t>
            </a:r>
            <a:endParaRPr lang="zh-CN" altLang="en-US" dirty="0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932726" y="162080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LWP: 50-150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3988093" y="162080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LWP: 150-250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5992131" y="162080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LWP: 250-400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2148750" y="2988960"/>
            <a:ext cx="1123040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148750" y="5221208"/>
            <a:ext cx="1440160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28595" y="2666373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 smtClean="0"/>
              <a:t>Low AOD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671302" y="4869585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 smtClean="0"/>
              <a:t>High AOD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947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7158" y="71414"/>
            <a:ext cx="7929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雷达反射率与高度的频率分布图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4" name="TextBox 3"/>
          <p:cNvSpPr txBox="1"/>
          <p:nvPr/>
        </p:nvSpPr>
        <p:spPr>
          <a:xfrm>
            <a:off x="214282" y="849486"/>
            <a:ext cx="8715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下图是对</a:t>
            </a:r>
            <a:r>
              <a:rPr lang="en-US" altLang="zh-CN" dirty="0" smtClean="0">
                <a:latin typeface="幼圆" pitchFamily="49" charset="-122"/>
                <a:ea typeface="幼圆" pitchFamily="49" charset="-122"/>
              </a:rPr>
              <a:t>CDNC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和</a:t>
            </a:r>
            <a:r>
              <a:rPr lang="en-US" altLang="zh-CN" dirty="0" smtClean="0">
                <a:latin typeface="幼圆" pitchFamily="49" charset="-122"/>
                <a:ea typeface="幼圆" pitchFamily="49" charset="-122"/>
              </a:rPr>
              <a:t>LWP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进行分组后不同组的频率分布图。上面一行是在</a:t>
            </a:r>
            <a:r>
              <a:rPr lang="en-US" altLang="zh-CN" dirty="0" smtClean="0">
                <a:latin typeface="幼圆" pitchFamily="49" charset="-122"/>
                <a:ea typeface="幼圆" pitchFamily="49" charset="-122"/>
              </a:rPr>
              <a:t>CDNC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小值区条件下（</a:t>
            </a:r>
            <a:r>
              <a:rPr lang="en-US" altLang="zh-CN" dirty="0" smtClean="0">
                <a:latin typeface="幼圆" pitchFamily="49" charset="-122"/>
                <a:ea typeface="幼圆" pitchFamily="49" charset="-122"/>
              </a:rPr>
              <a:t>CDNC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范围在</a:t>
            </a:r>
            <a:r>
              <a:rPr lang="en-US" altLang="zh-CN" dirty="0" smtClean="0">
                <a:latin typeface="幼圆" pitchFamily="49" charset="-122"/>
                <a:ea typeface="幼圆" pitchFamily="49" charset="-122"/>
              </a:rPr>
              <a:t>0.0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至</a:t>
            </a:r>
            <a:r>
              <a:rPr lang="en-US" altLang="zh-CN" dirty="0" smtClean="0">
                <a:latin typeface="幼圆" pitchFamily="49" charset="-122"/>
                <a:ea typeface="幼圆" pitchFamily="49" charset="-122"/>
              </a:rPr>
              <a:t>20.0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），下面一行是在</a:t>
            </a:r>
            <a:r>
              <a:rPr lang="en-US" altLang="zh-CN" dirty="0" smtClean="0">
                <a:latin typeface="幼圆" pitchFamily="49" charset="-122"/>
                <a:ea typeface="幼圆" pitchFamily="49" charset="-122"/>
              </a:rPr>
              <a:t>CDNC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大值区条件下（</a:t>
            </a:r>
            <a:r>
              <a:rPr lang="en-US" altLang="zh-CN" dirty="0" smtClean="0">
                <a:latin typeface="幼圆" pitchFamily="49" charset="-122"/>
                <a:ea typeface="幼圆" pitchFamily="49" charset="-122"/>
              </a:rPr>
              <a:t>CDNC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范围在</a:t>
            </a:r>
            <a:r>
              <a:rPr lang="en-US" altLang="zh-CN" dirty="0" smtClean="0">
                <a:latin typeface="幼圆" pitchFamily="49" charset="-122"/>
                <a:ea typeface="幼圆" pitchFamily="49" charset="-122"/>
              </a:rPr>
              <a:t>30.0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至</a:t>
            </a:r>
            <a:r>
              <a:rPr lang="en-US" altLang="zh-CN" dirty="0" smtClean="0">
                <a:latin typeface="幼圆" pitchFamily="49" charset="-122"/>
                <a:ea typeface="幼圆" pitchFamily="49" charset="-122"/>
              </a:rPr>
              <a:t>200.0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）</a:t>
            </a:r>
            <a:endParaRPr lang="zh-CN" altLang="en-US" dirty="0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09700" y="165833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LWP: 50-150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4065067" y="165833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LWP: 150-250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6069105" y="165833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LWP: 250-400</a:t>
            </a:r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" t="13738" r="16387" b="12992"/>
          <a:stretch/>
        </p:blipFill>
        <p:spPr>
          <a:xfrm>
            <a:off x="1397632" y="2028795"/>
            <a:ext cx="2395471" cy="21240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3" t="13831" r="15716" b="12898"/>
          <a:stretch/>
        </p:blipFill>
        <p:spPr>
          <a:xfrm>
            <a:off x="3847556" y="2027668"/>
            <a:ext cx="1991249" cy="21240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7" t="13738" r="1057" b="12992"/>
          <a:stretch/>
        </p:blipFill>
        <p:spPr>
          <a:xfrm>
            <a:off x="5897514" y="2027668"/>
            <a:ext cx="2412886" cy="21240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2" r="16391" b="6168"/>
          <a:stretch/>
        </p:blipFill>
        <p:spPr>
          <a:xfrm>
            <a:off x="1397631" y="4230102"/>
            <a:ext cx="2394000" cy="229354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8" t="12126" r="14554" b="7570"/>
          <a:stretch/>
        </p:blipFill>
        <p:spPr>
          <a:xfrm>
            <a:off x="3845268" y="4202849"/>
            <a:ext cx="2052246" cy="231705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8" t="12363" r="1176" b="7331"/>
          <a:stretch/>
        </p:blipFill>
        <p:spPr>
          <a:xfrm>
            <a:off x="5897514" y="4202849"/>
            <a:ext cx="2412886" cy="2322599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2200240" y="2898520"/>
            <a:ext cx="1440160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2200240" y="5088117"/>
            <a:ext cx="1115456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628595" y="2666373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 smtClean="0"/>
              <a:t>Low </a:t>
            </a:r>
            <a:r>
              <a:rPr lang="en-US" altLang="zh-CN" dirty="0" smtClean="0"/>
              <a:t>CDNC</a:t>
            </a:r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671302" y="4869585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 smtClean="0"/>
              <a:t>High </a:t>
            </a:r>
            <a:r>
              <a:rPr lang="en-US" altLang="zh-CN" dirty="0" smtClean="0"/>
              <a:t>CDNC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835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5720" y="1071546"/>
            <a:ext cx="1015663" cy="32146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研究成果</a:t>
            </a:r>
            <a:endParaRPr lang="zh-CN" alt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35696" y="620688"/>
            <a:ext cx="6912768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spcBef>
                <a:spcPts val="600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幼圆" pitchFamily="49" charset="-122"/>
                <a:ea typeface="幼圆" pitchFamily="49" charset="-122"/>
              </a:rPr>
              <a:t>首先，我们从多个角度验证了</a:t>
            </a:r>
            <a:r>
              <a:rPr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气溶胶与降雨的正相关性</a:t>
            </a:r>
            <a:r>
              <a:rPr lang="zh-CN" altLang="en-US" sz="2400" dirty="0">
                <a:latin typeface="幼圆" pitchFamily="49" charset="-122"/>
                <a:ea typeface="幼圆" pitchFamily="49" charset="-122"/>
              </a:rPr>
              <a:t>。并且发现</a:t>
            </a:r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I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与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AOD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呈正相关，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I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与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CDNC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呈负相关</a:t>
            </a:r>
            <a:r>
              <a:rPr lang="zh-CN" altLang="en-US" sz="2400" dirty="0" smtClean="0">
                <a:latin typeface="幼圆" pitchFamily="49" charset="-122"/>
                <a:ea typeface="幼圆" pitchFamily="49" charset="-122"/>
              </a:rPr>
              <a:t>。</a:t>
            </a:r>
            <a:endParaRPr lang="en-US" altLang="zh-CN" sz="2400" dirty="0" smtClean="0">
              <a:latin typeface="幼圆" pitchFamily="49" charset="-122"/>
              <a:ea typeface="幼圆" pitchFamily="49" charset="-122"/>
            </a:endParaRPr>
          </a:p>
          <a:p>
            <a:pPr marL="514350" indent="-514350" algn="just">
              <a:spcBef>
                <a:spcPts val="600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幼圆" pitchFamily="49" charset="-122"/>
                <a:ea typeface="幼圆" pitchFamily="49" charset="-122"/>
              </a:rPr>
              <a:t>其次</a:t>
            </a:r>
            <a:r>
              <a:rPr lang="zh-CN" altLang="en-US" sz="2400" dirty="0">
                <a:latin typeface="幼圆" pitchFamily="49" charset="-122"/>
                <a:ea typeface="幼圆" pitchFamily="49" charset="-122"/>
              </a:rPr>
              <a:t>，我们从云的三维结构中发现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AOD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的增加使雷达反射率频谱增宽，而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CDNC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的增加使雷达反射率频谱收窄</a:t>
            </a:r>
            <a:r>
              <a:rPr lang="zh-CN" altLang="en-US" sz="2400" dirty="0" smtClean="0">
                <a:latin typeface="幼圆" pitchFamily="49" charset="-122"/>
                <a:ea typeface="幼圆" pitchFamily="49" charset="-122"/>
              </a:rPr>
              <a:t>。</a:t>
            </a:r>
            <a:endParaRPr lang="en-US" altLang="zh-CN" sz="2400" dirty="0" smtClean="0">
              <a:latin typeface="幼圆" pitchFamily="49" charset="-122"/>
              <a:ea typeface="幼圆" pitchFamily="49" charset="-122"/>
            </a:endParaRPr>
          </a:p>
          <a:p>
            <a:pPr marL="514350" indent="-514350" algn="just">
              <a:spcBef>
                <a:spcPts val="600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幼圆" pitchFamily="49" charset="-122"/>
                <a:ea typeface="幼圆" pitchFamily="49" charset="-122"/>
              </a:rPr>
              <a:t>由于</a:t>
            </a:r>
            <a:r>
              <a:rPr lang="en-US" altLang="zh-CN" sz="2400" dirty="0" smtClean="0">
                <a:latin typeface="幼圆" pitchFamily="49" charset="-122"/>
                <a:ea typeface="幼圆" pitchFamily="49" charset="-122"/>
              </a:rPr>
              <a:t>CDNC</a:t>
            </a:r>
            <a:r>
              <a:rPr lang="zh-CN" altLang="en-US" sz="2400" dirty="0" smtClean="0">
                <a:latin typeface="幼圆" pitchFamily="49" charset="-122"/>
                <a:ea typeface="幼圆" pitchFamily="49" charset="-122"/>
              </a:rPr>
              <a:t>的变化关系符合传统物理机制，考虑到</a:t>
            </a:r>
            <a:r>
              <a:rPr lang="en-US" altLang="zh-CN" sz="2400" dirty="0" smtClean="0">
                <a:latin typeface="幼圆" pitchFamily="49" charset="-122"/>
                <a:ea typeface="幼圆" pitchFamily="49" charset="-122"/>
              </a:rPr>
              <a:t>CDNC</a:t>
            </a:r>
            <a:r>
              <a:rPr lang="zh-CN" altLang="en-US" sz="2400" dirty="0" smtClean="0">
                <a:latin typeface="幼圆" pitchFamily="49" charset="-122"/>
                <a:ea typeface="幼圆" pitchFamily="49" charset="-122"/>
              </a:rPr>
              <a:t>和</a:t>
            </a:r>
            <a:r>
              <a:rPr lang="en-US" altLang="zh-CN" sz="2400" dirty="0" smtClean="0">
                <a:latin typeface="幼圆" pitchFamily="49" charset="-122"/>
                <a:ea typeface="幼圆" pitchFamily="49" charset="-122"/>
              </a:rPr>
              <a:t>AOD</a:t>
            </a:r>
            <a:r>
              <a:rPr lang="zh-CN" altLang="en-US" sz="2400" dirty="0" smtClean="0">
                <a:latin typeface="幼圆" pitchFamily="49" charset="-122"/>
                <a:ea typeface="幼圆" pitchFamily="49" charset="-122"/>
              </a:rPr>
              <a:t>反演的困难和不确定性，我们提出</a:t>
            </a:r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CDNC</a:t>
            </a:r>
            <a:r>
              <a:rPr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和</a:t>
            </a:r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AOD</a:t>
            </a:r>
            <a:r>
              <a:rPr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的反演误差是造成这种现象产生的可能原因。在使用</a:t>
            </a:r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CDNC</a:t>
            </a:r>
            <a:r>
              <a:rPr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和</a:t>
            </a:r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AOD</a:t>
            </a:r>
            <a:r>
              <a:rPr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时应当谨慎，可以考虑多个物理量综合分析。</a:t>
            </a:r>
            <a:endParaRPr lang="en-US" altLang="zh-CN" sz="2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itchFamily="49" charset="-122"/>
              <a:ea typeface="幼圆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574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" y="-24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28860" y="2943051"/>
            <a:ext cx="44291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 smtClean="0">
                <a:latin typeface="幼圆" pitchFamily="49" charset="-122"/>
                <a:ea typeface="幼圆" pitchFamily="49" charset="-122"/>
              </a:rPr>
              <a:t>谢谢大家！</a:t>
            </a:r>
            <a:endParaRPr lang="zh-CN" altLang="en-US" sz="7200" dirty="0"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7158" y="71414"/>
            <a:ext cx="7929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降水强度</a:t>
            </a:r>
            <a:r>
              <a:rPr lang="en-US" sz="2800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I</a:t>
            </a:r>
            <a:r>
              <a:rPr lang="zh-CN" altLang="en-US" sz="2800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与气溶胶的关系散点图</a:t>
            </a:r>
          </a:p>
        </p:txBody>
      </p:sp>
      <p:pic>
        <p:nvPicPr>
          <p:cNvPr id="4" name="图片 3" descr="I_AO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158" y="1724353"/>
            <a:ext cx="3240000" cy="3240000"/>
          </a:xfrm>
          <a:prstGeom prst="rect">
            <a:avLst/>
          </a:prstGeom>
        </p:spPr>
      </p:pic>
      <p:pic>
        <p:nvPicPr>
          <p:cNvPr id="5" name="图片 4" descr="I_CDNC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08464" y="1772816"/>
            <a:ext cx="3240000" cy="324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7158" y="849486"/>
            <a:ext cx="8607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对太平洋、印度洋、大西洋三个</a:t>
            </a:r>
            <a:r>
              <a:rPr lang="en-US" altLang="zh-CN" dirty="0" smtClean="0">
                <a:latin typeface="幼圆" pitchFamily="49" charset="-122"/>
                <a:ea typeface="幼圆" pitchFamily="49" charset="-122"/>
              </a:rPr>
              <a:t>9°×9°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区域的</a:t>
            </a:r>
            <a:r>
              <a:rPr lang="zh-CN" altLang="en-US" dirty="0">
                <a:latin typeface="幼圆" pitchFamily="49" charset="-122"/>
                <a:ea typeface="幼圆" pitchFamily="49" charset="-122"/>
              </a:rPr>
              <a:t>观测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资料。</a:t>
            </a:r>
            <a:r>
              <a:rPr lang="en-US" altLang="zh-CN" dirty="0" smtClean="0">
                <a:latin typeface="幼圆" pitchFamily="49" charset="-122"/>
                <a:ea typeface="幼圆" pitchFamily="49" charset="-122"/>
              </a:rPr>
              <a:t>I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单位为</a:t>
            </a:r>
            <a:r>
              <a:rPr lang="en-US" altLang="zh-CN" dirty="0" smtClean="0">
                <a:latin typeface="幼圆" pitchFamily="49" charset="-122"/>
                <a:ea typeface="幼圆" pitchFamily="49" charset="-122"/>
              </a:rPr>
              <a:t>mm/24h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（原文献</a:t>
            </a:r>
            <a:r>
              <a:rPr lang="en-US" altLang="zh-CN" dirty="0" smtClean="0">
                <a:latin typeface="幼圆" pitchFamily="49" charset="-122"/>
                <a:ea typeface="幼圆" pitchFamily="49" charset="-122"/>
              </a:rPr>
              <a:t>rain rate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为</a:t>
            </a:r>
            <a:r>
              <a:rPr lang="en-US" altLang="zh-CN" dirty="0" smtClean="0">
                <a:latin typeface="幼圆" pitchFamily="49" charset="-122"/>
                <a:ea typeface="幼圆" pitchFamily="49" charset="-122"/>
              </a:rPr>
              <a:t>mm/h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），</a:t>
            </a:r>
            <a:r>
              <a:rPr lang="en-US" altLang="zh-CN" dirty="0" smtClean="0">
                <a:latin typeface="幼圆" pitchFamily="49" charset="-122"/>
                <a:ea typeface="幼圆" pitchFamily="49" charset="-122"/>
              </a:rPr>
              <a:t>AOD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无量纲，</a:t>
            </a:r>
            <a:r>
              <a:rPr lang="en-US" altLang="zh-CN" dirty="0" smtClean="0">
                <a:latin typeface="幼圆" pitchFamily="49" charset="-122"/>
                <a:ea typeface="幼圆" pitchFamily="49" charset="-122"/>
              </a:rPr>
              <a:t>CDNC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单位为个</a:t>
            </a:r>
            <a:r>
              <a:rPr lang="en-US" altLang="zh-CN" dirty="0" smtClean="0">
                <a:latin typeface="幼圆" pitchFamily="49" charset="-122"/>
                <a:ea typeface="幼圆" pitchFamily="49" charset="-122"/>
              </a:rPr>
              <a:t>/cm³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。</a:t>
            </a:r>
            <a:endParaRPr lang="zh-CN" altLang="en-US" dirty="0">
              <a:latin typeface="幼圆" pitchFamily="49" charset="-122"/>
              <a:ea typeface="幼圆" pitchFamily="49" charset="-122"/>
            </a:endParaRPr>
          </a:p>
        </p:txBody>
      </p:sp>
      <p:pic>
        <p:nvPicPr>
          <p:cNvPr id="18" name="图片 17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 b="67079"/>
          <a:stretch/>
        </p:blipFill>
        <p:spPr bwMode="auto">
          <a:xfrm>
            <a:off x="3814948" y="3408248"/>
            <a:ext cx="1514103" cy="1496853"/>
          </a:xfrm>
          <a:prstGeom prst="rect">
            <a:avLst/>
          </a:prstGeom>
          <a:noFill/>
          <a:ln w="38100">
            <a:solidFill>
              <a:schemeClr val="accent2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395536" y="5157192"/>
            <a:ext cx="8352928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左</a:t>
            </a:r>
            <a:r>
              <a:rPr lang="zh-CN" altLang="en-US" dirty="0" smtClean="0"/>
              <a:t>图为使用</a:t>
            </a:r>
            <a:r>
              <a:rPr lang="en-US" altLang="zh-CN" dirty="0" err="1" smtClean="0"/>
              <a:t>CloudSat</a:t>
            </a:r>
            <a:r>
              <a:rPr lang="zh-CN" altLang="en-US" dirty="0" smtClean="0"/>
              <a:t>卫星数据绘制的</a:t>
            </a:r>
            <a:r>
              <a:rPr lang="zh-CN" altLang="en-US" u="sng" dirty="0" smtClean="0"/>
              <a:t>降水强度</a:t>
            </a:r>
            <a:r>
              <a:rPr lang="en-US" altLang="zh-CN" u="sng" dirty="0" smtClean="0"/>
              <a:t>I</a:t>
            </a:r>
            <a:r>
              <a:rPr lang="zh-CN" altLang="en-US" u="sng" dirty="0" smtClean="0"/>
              <a:t>与气溶胶光学厚度</a:t>
            </a:r>
            <a:r>
              <a:rPr lang="en-US" altLang="zh-CN" u="sng" dirty="0" smtClean="0"/>
              <a:t>AOD</a:t>
            </a:r>
            <a:r>
              <a:rPr lang="zh-CN" altLang="en-US" dirty="0" smtClean="0"/>
              <a:t>关系，可以看出与原文献（中图）的</a:t>
            </a:r>
            <a:r>
              <a:rPr lang="zh-CN" altLang="en-US" dirty="0" smtClean="0">
                <a:solidFill>
                  <a:srgbClr val="FF0000"/>
                </a:solidFill>
              </a:rPr>
              <a:t>趋势一致</a:t>
            </a:r>
            <a:r>
              <a:rPr lang="zh-CN" altLang="en-US" dirty="0" smtClean="0"/>
              <a:t>，</a:t>
            </a:r>
            <a:r>
              <a:rPr lang="zh-CN" altLang="en-US" dirty="0" smtClean="0">
                <a:solidFill>
                  <a:srgbClr val="FF0000"/>
                </a:solidFill>
              </a:rPr>
              <a:t>为正相关</a:t>
            </a:r>
            <a:r>
              <a:rPr lang="zh-CN" altLang="en-US" dirty="0" smtClean="0"/>
              <a:t>。这</a:t>
            </a:r>
            <a:r>
              <a:rPr lang="zh-CN" altLang="en-US" dirty="0"/>
              <a:t>符合原文献中气溶胶与降水呈正相关的结论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右</a:t>
            </a:r>
            <a:r>
              <a:rPr lang="zh-CN" altLang="en-US" dirty="0" smtClean="0"/>
              <a:t>图为</a:t>
            </a:r>
            <a:r>
              <a:rPr lang="zh-CN" altLang="en-US" u="sng" dirty="0" smtClean="0"/>
              <a:t>降水强度</a:t>
            </a:r>
            <a:r>
              <a:rPr lang="en-US" altLang="zh-CN" u="sng" dirty="0" smtClean="0"/>
              <a:t>I</a:t>
            </a:r>
            <a:r>
              <a:rPr lang="zh-CN" altLang="en-US" u="sng" dirty="0" smtClean="0"/>
              <a:t>与云滴数浓度</a:t>
            </a:r>
            <a:r>
              <a:rPr lang="en-US" altLang="zh-CN" u="sng" dirty="0" smtClean="0"/>
              <a:t>CDNC</a:t>
            </a:r>
            <a:r>
              <a:rPr lang="zh-CN" altLang="en-US" dirty="0" smtClean="0"/>
              <a:t>的关系，同样也能看出</a:t>
            </a:r>
            <a:r>
              <a:rPr lang="zh-CN" altLang="en-US" dirty="0" smtClean="0">
                <a:solidFill>
                  <a:srgbClr val="FF0000"/>
                </a:solidFill>
              </a:rPr>
              <a:t>正相关性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522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7158" y="71414"/>
            <a:ext cx="7929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800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分</a:t>
            </a:r>
            <a:r>
              <a:rPr lang="en-US" sz="2800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LWP</a:t>
            </a:r>
            <a:r>
              <a:rPr lang="zh-CN" altLang="en-US" sz="2800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的降水强度</a:t>
            </a:r>
            <a:r>
              <a:rPr lang="en-US" sz="2800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I</a:t>
            </a:r>
            <a:r>
              <a:rPr lang="zh-CN" altLang="en-US" sz="2800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与气溶胶的关系折线图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4282" y="928670"/>
            <a:ext cx="8929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控制气象条件</a:t>
            </a:r>
            <a:r>
              <a:rPr lang="zh-CN" altLang="en-US" dirty="0" smtClean="0">
                <a:solidFill>
                  <a:srgbClr val="FF0000"/>
                </a:solidFill>
                <a:latin typeface="幼圆" pitchFamily="49" charset="-122"/>
                <a:ea typeface="幼圆" pitchFamily="49" charset="-122"/>
              </a:rPr>
              <a:t>液水路径</a:t>
            </a:r>
            <a:r>
              <a:rPr lang="en-US" altLang="zh-CN" dirty="0" smtClean="0">
                <a:solidFill>
                  <a:srgbClr val="FF0000"/>
                </a:solidFill>
                <a:latin typeface="幼圆" pitchFamily="49" charset="-122"/>
                <a:ea typeface="幼圆" pitchFamily="49" charset="-122"/>
              </a:rPr>
              <a:t>LWP</a:t>
            </a:r>
            <a:r>
              <a:rPr lang="zh-CN" altLang="en-US" dirty="0" smtClean="0">
                <a:solidFill>
                  <a:srgbClr val="FF0000"/>
                </a:solidFill>
                <a:latin typeface="幼圆" pitchFamily="49" charset="-122"/>
                <a:ea typeface="幼圆" pitchFamily="49" charset="-122"/>
              </a:rPr>
              <a:t>（单位面积气柱液态水含量）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，将</a:t>
            </a:r>
            <a:r>
              <a:rPr lang="zh-CN" altLang="en-US" dirty="0">
                <a:latin typeface="幼圆" pitchFamily="49" charset="-122"/>
                <a:ea typeface="幼圆" pitchFamily="49" charset="-122"/>
              </a:rPr>
              <a:t>数据点按</a:t>
            </a:r>
            <a:r>
              <a:rPr lang="en-US" dirty="0">
                <a:latin typeface="幼圆" pitchFamily="49" charset="-122"/>
                <a:ea typeface="幼圆" pitchFamily="49" charset="-122"/>
              </a:rPr>
              <a:t>LWP</a:t>
            </a:r>
            <a:r>
              <a:rPr lang="zh-CN" altLang="en-US" dirty="0">
                <a:latin typeface="幼圆" pitchFamily="49" charset="-122"/>
                <a:ea typeface="幼圆" pitchFamily="49" charset="-122"/>
              </a:rPr>
              <a:t>大小分成</a:t>
            </a:r>
            <a:r>
              <a:rPr lang="en-US" dirty="0">
                <a:latin typeface="幼圆" pitchFamily="49" charset="-122"/>
                <a:ea typeface="幼圆" pitchFamily="49" charset="-122"/>
              </a:rPr>
              <a:t>5</a:t>
            </a:r>
            <a:r>
              <a:rPr lang="zh-CN" altLang="en-US" dirty="0">
                <a:latin typeface="幼圆" pitchFamily="49" charset="-122"/>
                <a:ea typeface="幼圆" pitchFamily="49" charset="-122"/>
              </a:rPr>
              <a:t>组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，每</a:t>
            </a:r>
            <a:r>
              <a:rPr lang="zh-CN" altLang="en-US" dirty="0">
                <a:latin typeface="幼圆" pitchFamily="49" charset="-122"/>
                <a:ea typeface="幼圆" pitchFamily="49" charset="-122"/>
              </a:rPr>
              <a:t>一组数据均分成</a:t>
            </a:r>
            <a:r>
              <a:rPr lang="en-US" dirty="0">
                <a:latin typeface="幼圆" pitchFamily="49" charset="-122"/>
                <a:ea typeface="幼圆" pitchFamily="49" charset="-122"/>
              </a:rPr>
              <a:t>10</a:t>
            </a:r>
            <a:r>
              <a:rPr lang="zh-CN" altLang="en-US" dirty="0">
                <a:latin typeface="幼圆" pitchFamily="49" charset="-122"/>
                <a:ea typeface="幼圆" pitchFamily="49" charset="-122"/>
              </a:rPr>
              <a:t>份，计算每一份的平均降水强度和平均</a:t>
            </a:r>
            <a:r>
              <a:rPr lang="en-US" dirty="0" smtClean="0">
                <a:latin typeface="幼圆" pitchFamily="49" charset="-122"/>
                <a:ea typeface="幼圆" pitchFamily="49" charset="-122"/>
              </a:rPr>
              <a:t>AOD/CDNC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。</a:t>
            </a:r>
            <a:endParaRPr lang="zh-CN" altLang="en-US" dirty="0">
              <a:latin typeface="幼圆" pitchFamily="49" charset="-122"/>
              <a:ea typeface="幼圆" pitchFamily="49" charset="-122"/>
            </a:endParaRPr>
          </a:p>
        </p:txBody>
      </p:sp>
      <p:pic>
        <p:nvPicPr>
          <p:cNvPr id="6" name="图片 5" descr="I_AO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28344" y="1701168"/>
            <a:ext cx="3240000" cy="3240000"/>
          </a:xfrm>
          <a:prstGeom prst="rect">
            <a:avLst/>
          </a:prstGeom>
        </p:spPr>
      </p:pic>
      <p:pic>
        <p:nvPicPr>
          <p:cNvPr id="8" name="图片 7" descr="I_AI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8868" y="1692371"/>
            <a:ext cx="3240000" cy="324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95536" y="5157192"/>
            <a:ext cx="8352928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按</a:t>
            </a:r>
            <a:r>
              <a:rPr lang="en-US" altLang="zh-CN" dirty="0" smtClean="0"/>
              <a:t>LWP</a:t>
            </a:r>
            <a:r>
              <a:rPr lang="zh-CN" altLang="en-US" dirty="0" smtClean="0"/>
              <a:t>划分后，</a:t>
            </a:r>
            <a:r>
              <a:rPr lang="zh-CN" altLang="en-US" u="sng" dirty="0" smtClean="0"/>
              <a:t>降水强度</a:t>
            </a:r>
            <a:r>
              <a:rPr lang="en-US" altLang="zh-CN" u="sng" dirty="0" smtClean="0"/>
              <a:t>I</a:t>
            </a:r>
            <a:r>
              <a:rPr lang="zh-CN" altLang="en-US" u="sng" dirty="0" smtClean="0"/>
              <a:t>与气溶胶光学厚度</a:t>
            </a:r>
            <a:r>
              <a:rPr lang="en-US" altLang="zh-CN" u="sng" dirty="0" smtClean="0"/>
              <a:t>AOD</a:t>
            </a:r>
            <a:r>
              <a:rPr lang="zh-CN" altLang="en-US" dirty="0" smtClean="0"/>
              <a:t>仍成</a:t>
            </a:r>
            <a:r>
              <a:rPr lang="zh-CN" altLang="en-US" dirty="0" smtClean="0">
                <a:solidFill>
                  <a:srgbClr val="FF0000"/>
                </a:solidFill>
              </a:rPr>
              <a:t>正相关关系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但是</a:t>
            </a:r>
            <a:r>
              <a:rPr lang="zh-CN" altLang="en-US" u="sng" dirty="0" smtClean="0"/>
              <a:t>降水强度</a:t>
            </a:r>
            <a:r>
              <a:rPr lang="en-US" altLang="zh-CN" u="sng" dirty="0" smtClean="0"/>
              <a:t>I</a:t>
            </a:r>
            <a:r>
              <a:rPr lang="zh-CN" altLang="en-US" u="sng" dirty="0" smtClean="0"/>
              <a:t>与云滴数浓度</a:t>
            </a:r>
            <a:r>
              <a:rPr lang="en-US" altLang="zh-CN" u="sng" dirty="0" smtClean="0"/>
              <a:t>CDNC</a:t>
            </a:r>
            <a:r>
              <a:rPr lang="zh-CN" altLang="en-US" dirty="0" smtClean="0"/>
              <a:t>的关系与未划分相比</a:t>
            </a:r>
            <a:r>
              <a:rPr lang="zh-CN" altLang="en-US" dirty="0" smtClean="0">
                <a:solidFill>
                  <a:srgbClr val="FF0000"/>
                </a:solidFill>
              </a:rPr>
              <a:t>出现了差异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884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7158" y="71414"/>
            <a:ext cx="7929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800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定量分析的降水敏感度图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406" y="857232"/>
            <a:ext cx="8929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kern="100" dirty="0" smtClean="0">
                <a:latin typeface="幼圆" pitchFamily="49" charset="-122"/>
                <a:ea typeface="幼圆" pitchFamily="49" charset="-122"/>
                <a:cs typeface="Times New Roman"/>
              </a:rPr>
              <a:t>降水敏感度定义为</a:t>
            </a:r>
            <a:r>
              <a:rPr lang="en-US" altLang="zh-CN" kern="100" dirty="0" smtClean="0">
                <a:latin typeface="幼圆" pitchFamily="49" charset="-122"/>
                <a:ea typeface="幼圆" pitchFamily="49" charset="-122"/>
                <a:cs typeface="Times New Roman"/>
              </a:rPr>
              <a:t>              </a:t>
            </a:r>
            <a:r>
              <a:rPr lang="zh-CN" altLang="en-US" kern="100" dirty="0" smtClean="0">
                <a:latin typeface="幼圆" pitchFamily="49" charset="-122"/>
                <a:ea typeface="幼圆" pitchFamily="49" charset="-122"/>
                <a:cs typeface="Times New Roman"/>
              </a:rPr>
              <a:t>（分母可替换</a:t>
            </a:r>
            <a:r>
              <a:rPr lang="zh-CN" altLang="en-US" kern="100" dirty="0">
                <a:latin typeface="幼圆" pitchFamily="49" charset="-122"/>
                <a:ea typeface="幼圆" pitchFamily="49" charset="-122"/>
                <a:cs typeface="Times New Roman"/>
              </a:rPr>
              <a:t>成</a:t>
            </a:r>
            <a:r>
              <a:rPr lang="en-US" altLang="zh-CN" kern="100" dirty="0" smtClean="0">
                <a:latin typeface="幼圆" pitchFamily="49" charset="-122"/>
                <a:ea typeface="幼圆" pitchFamily="49" charset="-122"/>
                <a:cs typeface="Times New Roman"/>
              </a:rPr>
              <a:t>AOD</a:t>
            </a:r>
            <a:r>
              <a:rPr lang="zh-CN" altLang="en-US" kern="100" dirty="0" smtClean="0">
                <a:latin typeface="幼圆" pitchFamily="49" charset="-122"/>
                <a:ea typeface="幼圆" pitchFamily="49" charset="-122"/>
                <a:cs typeface="Times New Roman"/>
              </a:rPr>
              <a:t>）；</a:t>
            </a:r>
            <a:r>
              <a:rPr lang="en-US" altLang="zh-CN" kern="100" dirty="0" smtClean="0">
                <a:latin typeface="幼圆" pitchFamily="49" charset="-122"/>
                <a:ea typeface="幼圆" pitchFamily="49" charset="-122"/>
                <a:cs typeface="Times New Roman"/>
              </a:rPr>
              <a:t>R</a:t>
            </a:r>
            <a:r>
              <a:rPr lang="zh-CN" altLang="en-US" kern="100" dirty="0" smtClean="0">
                <a:latin typeface="幼圆" pitchFamily="49" charset="-122"/>
                <a:ea typeface="幼圆" pitchFamily="49" charset="-122"/>
                <a:cs typeface="Times New Roman"/>
              </a:rPr>
              <a:t>表示降水率，</a:t>
            </a:r>
            <a:r>
              <a:rPr lang="en-US" altLang="zh-CN" kern="100" dirty="0" smtClean="0">
                <a:latin typeface="幼圆" pitchFamily="49" charset="-122"/>
                <a:ea typeface="幼圆" pitchFamily="49" charset="-122"/>
                <a:cs typeface="Times New Roman"/>
              </a:rPr>
              <a:t>POP</a:t>
            </a:r>
            <a:r>
              <a:rPr lang="zh-CN" altLang="en-US" kern="100" dirty="0" smtClean="0">
                <a:latin typeface="幼圆" pitchFamily="49" charset="-122"/>
                <a:ea typeface="幼圆" pitchFamily="49" charset="-122"/>
                <a:cs typeface="Times New Roman"/>
              </a:rPr>
              <a:t>表示降水频率（</a:t>
            </a:r>
            <a:r>
              <a:rPr lang="en-US" altLang="zh-CN" kern="100" dirty="0" smtClean="0">
                <a:latin typeface="幼圆" pitchFamily="49" charset="-122"/>
                <a:ea typeface="幼圆" pitchFamily="49" charset="-122"/>
                <a:cs typeface="Times New Roman"/>
              </a:rPr>
              <a:t>1</a:t>
            </a:r>
            <a:r>
              <a:rPr lang="zh-CN" altLang="en-US" kern="100" dirty="0" smtClean="0">
                <a:latin typeface="幼圆" pitchFamily="49" charset="-122"/>
                <a:ea typeface="幼圆" pitchFamily="49" charset="-122"/>
                <a:cs typeface="Times New Roman"/>
              </a:rPr>
              <a:t>表示下雨，</a:t>
            </a:r>
            <a:r>
              <a:rPr lang="en-US" altLang="zh-CN" kern="100" dirty="0" smtClean="0">
                <a:latin typeface="幼圆" pitchFamily="49" charset="-122"/>
                <a:ea typeface="幼圆" pitchFamily="49" charset="-122"/>
                <a:cs typeface="Times New Roman"/>
              </a:rPr>
              <a:t>0</a:t>
            </a:r>
            <a:r>
              <a:rPr lang="zh-CN" altLang="en-US" kern="100" dirty="0" smtClean="0">
                <a:latin typeface="幼圆" pitchFamily="49" charset="-122"/>
                <a:ea typeface="幼圆" pitchFamily="49" charset="-122"/>
                <a:cs typeface="Times New Roman"/>
              </a:rPr>
              <a:t>表示不下雨），</a:t>
            </a:r>
            <a:r>
              <a:rPr lang="en-US" altLang="zh-CN" kern="100" dirty="0" smtClean="0">
                <a:latin typeface="幼圆" pitchFamily="49" charset="-122"/>
                <a:ea typeface="幼圆" pitchFamily="49" charset="-122"/>
                <a:cs typeface="Times New Roman"/>
              </a:rPr>
              <a:t>I</a:t>
            </a:r>
            <a:r>
              <a:rPr lang="zh-CN" altLang="en-US" kern="100" dirty="0" smtClean="0">
                <a:latin typeface="幼圆" pitchFamily="49" charset="-122"/>
                <a:ea typeface="幼圆" pitchFamily="49" charset="-122"/>
                <a:cs typeface="Times New Roman"/>
              </a:rPr>
              <a:t>表示降水强度，满足</a:t>
            </a:r>
            <a:r>
              <a:rPr lang="en-US" altLang="zh-CN" kern="100" dirty="0" smtClean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R=POP*I</a:t>
            </a:r>
            <a:r>
              <a:rPr lang="zh-CN" altLang="en-US" kern="100" dirty="0" smtClean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。</a:t>
            </a:r>
            <a:endParaRPr lang="zh-CN" sz="1400" kern="100" dirty="0" smtClean="0">
              <a:latin typeface="Cambria Math" panose="02040503050406030204" pitchFamily="18" charset="0"/>
              <a:ea typeface="幼圆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 descr="I_AO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16376" y="1772816"/>
            <a:ext cx="3240000" cy="3240000"/>
          </a:xfrm>
          <a:prstGeom prst="rect">
            <a:avLst/>
          </a:prstGeom>
        </p:spPr>
      </p:pic>
      <p:pic>
        <p:nvPicPr>
          <p:cNvPr id="8" name="图片 7" descr="I_AI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76376" y="1772816"/>
            <a:ext cx="3240000" cy="3240000"/>
          </a:xfrm>
          <a:prstGeom prst="rect">
            <a:avLst/>
          </a:prstGeom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 rotWithShape="1">
          <a:blip r:embed="rId6"/>
          <a:srcRect l="5882" t="19398" r="16819" b="4400"/>
          <a:stretch/>
        </p:blipFill>
        <p:spPr bwMode="auto">
          <a:xfrm>
            <a:off x="2123728" y="857232"/>
            <a:ext cx="1493354" cy="454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357158" y="5157192"/>
            <a:ext cx="8535322" cy="92333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 smtClean="0"/>
              <a:t>关注黄色的</a:t>
            </a:r>
            <a:r>
              <a:rPr lang="en-US" altLang="zh-CN" b="1" dirty="0" smtClean="0"/>
              <a:t>S_I</a:t>
            </a:r>
            <a:r>
              <a:rPr lang="zh-CN" altLang="en-US" b="1" dirty="0" smtClean="0"/>
              <a:t>散点，它们反映了前面图像中折线的</a:t>
            </a:r>
            <a:r>
              <a:rPr lang="zh-CN" altLang="en-US" b="1" u="sng" dirty="0" smtClean="0">
                <a:solidFill>
                  <a:schemeClr val="accent6"/>
                </a:solidFill>
              </a:rPr>
              <a:t>负斜率</a:t>
            </a:r>
            <a:r>
              <a:rPr lang="zh-CN" altLang="en-US" b="1" dirty="0" smtClean="0"/>
              <a:t>。</a:t>
            </a:r>
            <a:endParaRPr lang="en-US" altLang="zh-CN" b="1" dirty="0" smtClean="0"/>
          </a:p>
          <a:p>
            <a:r>
              <a:rPr lang="zh-CN" altLang="en-US" dirty="0" smtClean="0"/>
              <a:t>用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AOD</a:t>
            </a:r>
            <a:r>
              <a:rPr lang="zh-CN" altLang="en-US" dirty="0" smtClean="0"/>
              <a:t>作分母时，</a:t>
            </a:r>
            <a:r>
              <a:rPr lang="en-US" altLang="zh-CN" dirty="0" smtClean="0"/>
              <a:t>S_I</a:t>
            </a:r>
            <a:r>
              <a:rPr lang="zh-CN" altLang="en-US" dirty="0" smtClean="0"/>
              <a:t>为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较大的负值</a:t>
            </a:r>
            <a:r>
              <a:rPr lang="zh-CN" altLang="en-US" dirty="0" smtClean="0"/>
              <a:t>，反映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与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AOD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明显的正相关</a:t>
            </a:r>
            <a:r>
              <a:rPr lang="zh-CN" altLang="en-US" dirty="0" smtClean="0"/>
              <a:t>趋势。</a:t>
            </a:r>
            <a:endParaRPr lang="en-US" altLang="zh-CN" dirty="0" smtClean="0"/>
          </a:p>
          <a:p>
            <a:r>
              <a:rPr lang="zh-CN" altLang="en-US" dirty="0" smtClean="0"/>
              <a:t>用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CDNC</a:t>
            </a:r>
            <a:r>
              <a:rPr lang="zh-CN" altLang="en-US" dirty="0"/>
              <a:t>作</a:t>
            </a:r>
            <a:r>
              <a:rPr lang="zh-CN" altLang="en-US" dirty="0" smtClean="0"/>
              <a:t>分母时，</a:t>
            </a:r>
            <a:r>
              <a:rPr lang="en-US" altLang="zh-CN" dirty="0" smtClean="0"/>
              <a:t>S_I</a:t>
            </a:r>
            <a:r>
              <a:rPr lang="zh-CN" altLang="en-US" dirty="0" smtClean="0"/>
              <a:t>为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正值</a:t>
            </a:r>
            <a:r>
              <a:rPr lang="zh-CN" altLang="en-US" dirty="0" smtClean="0"/>
              <a:t>，反映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与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CDNC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明显的负相关</a:t>
            </a:r>
            <a:r>
              <a:rPr lang="zh-CN" altLang="en-US" dirty="0" smtClean="0"/>
              <a:t>趋势。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772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_AO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780" y="82021"/>
            <a:ext cx="3240000" cy="3240000"/>
          </a:xfrm>
          <a:prstGeom prst="rect">
            <a:avLst/>
          </a:prstGeom>
        </p:spPr>
      </p:pic>
      <p:pic>
        <p:nvPicPr>
          <p:cNvPr id="3" name="图片 2" descr="I_CDN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2220" y="82021"/>
            <a:ext cx="3240000" cy="3240000"/>
          </a:xfrm>
          <a:prstGeom prst="rect">
            <a:avLst/>
          </a:prstGeom>
        </p:spPr>
      </p:pic>
      <p:pic>
        <p:nvPicPr>
          <p:cNvPr id="5" name="图片 4" descr="I_AO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28215" y="3501008"/>
            <a:ext cx="3240000" cy="3240000"/>
          </a:xfrm>
          <a:prstGeom prst="rect">
            <a:avLst/>
          </a:prstGeom>
        </p:spPr>
      </p:pic>
      <p:pic>
        <p:nvPicPr>
          <p:cNvPr id="6" name="图片 5" descr="I_AI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1780" y="3501008"/>
            <a:ext cx="3240000" cy="3240000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V="1">
            <a:off x="5684119" y="1017945"/>
            <a:ext cx="864096" cy="13681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1727684" y="980728"/>
            <a:ext cx="1116124" cy="12961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1763688" y="4149080"/>
            <a:ext cx="1656184" cy="6480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1776243" y="5805264"/>
            <a:ext cx="1859653" cy="2878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5796136" y="4220021"/>
            <a:ext cx="1728192" cy="9009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5684119" y="5840021"/>
            <a:ext cx="1984225" cy="2530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0" name="图片 19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 b="67079"/>
          <a:stretch/>
        </p:blipFill>
        <p:spPr bwMode="auto">
          <a:xfrm>
            <a:off x="3779912" y="2531602"/>
            <a:ext cx="1760191" cy="1759825"/>
          </a:xfrm>
          <a:prstGeom prst="rect">
            <a:avLst/>
          </a:prstGeom>
          <a:noFill/>
          <a:ln w="38100"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21" name="直接箭头连接符 20"/>
          <p:cNvCxnSpPr/>
          <p:nvPr/>
        </p:nvCxnSpPr>
        <p:spPr>
          <a:xfrm flipV="1">
            <a:off x="4283968" y="3195401"/>
            <a:ext cx="864096" cy="5936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00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2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1520" y="35849"/>
            <a:ext cx="7106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目录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918788" y="2151337"/>
            <a:ext cx="7306423" cy="3175950"/>
            <a:chOff x="3646716" y="2413290"/>
            <a:chExt cx="4559299" cy="2047607"/>
          </a:xfrm>
        </p:grpSpPr>
        <p:sp>
          <p:nvSpPr>
            <p:cNvPr id="42" name="MH_Entry_1"/>
            <p:cNvSpPr txBox="1"/>
            <p:nvPr>
              <p:custDataLst>
                <p:tags r:id="rId1"/>
              </p:custDataLst>
            </p:nvPr>
          </p:nvSpPr>
          <p:spPr>
            <a:xfrm>
              <a:off x="3976916" y="2413290"/>
              <a:ext cx="4229099" cy="437055"/>
            </a:xfrm>
            <a:custGeom>
              <a:avLst/>
              <a:gdLst>
                <a:gd name="connsiteX0" fmla="*/ 0 w 3064329"/>
                <a:gd name="connsiteY0" fmla="*/ 0 h 437055"/>
                <a:gd name="connsiteX1" fmla="*/ 3064329 w 3064329"/>
                <a:gd name="connsiteY1" fmla="*/ 0 h 437055"/>
                <a:gd name="connsiteX2" fmla="*/ 3064329 w 3064329"/>
                <a:gd name="connsiteY2" fmla="*/ 437055 h 437055"/>
                <a:gd name="connsiteX3" fmla="*/ 0 w 3064329"/>
                <a:gd name="connsiteY3" fmla="*/ 437055 h 437055"/>
                <a:gd name="connsiteX4" fmla="*/ 0 w 3064329"/>
                <a:gd name="connsiteY4" fmla="*/ 0 h 437055"/>
                <a:gd name="connsiteX0" fmla="*/ 3064329 w 3155769"/>
                <a:gd name="connsiteY0" fmla="*/ 437055 h 528495"/>
                <a:gd name="connsiteX1" fmla="*/ 0 w 3155769"/>
                <a:gd name="connsiteY1" fmla="*/ 437055 h 528495"/>
                <a:gd name="connsiteX2" fmla="*/ 0 w 3155769"/>
                <a:gd name="connsiteY2" fmla="*/ 0 h 528495"/>
                <a:gd name="connsiteX3" fmla="*/ 3064329 w 3155769"/>
                <a:gd name="connsiteY3" fmla="*/ 0 h 528495"/>
                <a:gd name="connsiteX4" fmla="*/ 3155769 w 3155769"/>
                <a:gd name="connsiteY4" fmla="*/ 528495 h 528495"/>
                <a:gd name="connsiteX0" fmla="*/ 3064329 w 3064329"/>
                <a:gd name="connsiteY0" fmla="*/ 437055 h 437055"/>
                <a:gd name="connsiteX1" fmla="*/ 0 w 3064329"/>
                <a:gd name="connsiteY1" fmla="*/ 437055 h 437055"/>
                <a:gd name="connsiteX2" fmla="*/ 0 w 3064329"/>
                <a:gd name="connsiteY2" fmla="*/ 0 h 437055"/>
                <a:gd name="connsiteX3" fmla="*/ 3064329 w 3064329"/>
                <a:gd name="connsiteY3" fmla="*/ 0 h 43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4329" h="437055">
                  <a:moveTo>
                    <a:pt x="3064329" y="437055"/>
                  </a:moveTo>
                  <a:lnTo>
                    <a:pt x="0" y="437055"/>
                  </a:lnTo>
                  <a:lnTo>
                    <a:pt x="0" y="0"/>
                  </a:lnTo>
                  <a:lnTo>
                    <a:pt x="3064329" y="0"/>
                  </a:lnTo>
                </a:path>
              </a:pathLst>
            </a:custGeom>
            <a:noFill/>
            <a:ln w="3175"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</a:ln>
          </p:spPr>
          <p:txBody>
            <a:bodyPr wrap="square" lIns="360000" tIns="0" rIns="0" bIns="0" rtlCol="0" anchor="ctr" anchorCtr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8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研究背景</a:t>
              </a:r>
            </a:p>
          </p:txBody>
        </p:sp>
        <p:sp>
          <p:nvSpPr>
            <p:cNvPr id="43" name="MH_Entry_2"/>
            <p:cNvSpPr txBox="1"/>
            <p:nvPr>
              <p:custDataLst>
                <p:tags r:id="rId2"/>
              </p:custDataLst>
            </p:nvPr>
          </p:nvSpPr>
          <p:spPr>
            <a:xfrm>
              <a:off x="3976916" y="3218566"/>
              <a:ext cx="4229099" cy="437055"/>
            </a:xfrm>
            <a:custGeom>
              <a:avLst/>
              <a:gdLst>
                <a:gd name="connsiteX0" fmla="*/ 0 w 3064329"/>
                <a:gd name="connsiteY0" fmla="*/ 0 h 437055"/>
                <a:gd name="connsiteX1" fmla="*/ 3064329 w 3064329"/>
                <a:gd name="connsiteY1" fmla="*/ 0 h 437055"/>
                <a:gd name="connsiteX2" fmla="*/ 3064329 w 3064329"/>
                <a:gd name="connsiteY2" fmla="*/ 437055 h 437055"/>
                <a:gd name="connsiteX3" fmla="*/ 0 w 3064329"/>
                <a:gd name="connsiteY3" fmla="*/ 437055 h 437055"/>
                <a:gd name="connsiteX4" fmla="*/ 0 w 3064329"/>
                <a:gd name="connsiteY4" fmla="*/ 0 h 437055"/>
                <a:gd name="connsiteX0" fmla="*/ 3064329 w 3155769"/>
                <a:gd name="connsiteY0" fmla="*/ 437055 h 528495"/>
                <a:gd name="connsiteX1" fmla="*/ 0 w 3155769"/>
                <a:gd name="connsiteY1" fmla="*/ 437055 h 528495"/>
                <a:gd name="connsiteX2" fmla="*/ 0 w 3155769"/>
                <a:gd name="connsiteY2" fmla="*/ 0 h 528495"/>
                <a:gd name="connsiteX3" fmla="*/ 3064329 w 3155769"/>
                <a:gd name="connsiteY3" fmla="*/ 0 h 528495"/>
                <a:gd name="connsiteX4" fmla="*/ 3155769 w 3155769"/>
                <a:gd name="connsiteY4" fmla="*/ 528495 h 528495"/>
                <a:gd name="connsiteX0" fmla="*/ 3064329 w 3064329"/>
                <a:gd name="connsiteY0" fmla="*/ 437055 h 437055"/>
                <a:gd name="connsiteX1" fmla="*/ 0 w 3064329"/>
                <a:gd name="connsiteY1" fmla="*/ 437055 h 437055"/>
                <a:gd name="connsiteX2" fmla="*/ 0 w 3064329"/>
                <a:gd name="connsiteY2" fmla="*/ 0 h 437055"/>
                <a:gd name="connsiteX3" fmla="*/ 3064329 w 3064329"/>
                <a:gd name="connsiteY3" fmla="*/ 0 h 43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4329" h="437055">
                  <a:moveTo>
                    <a:pt x="3064329" y="437055"/>
                  </a:moveTo>
                  <a:lnTo>
                    <a:pt x="0" y="437055"/>
                  </a:lnTo>
                  <a:lnTo>
                    <a:pt x="0" y="0"/>
                  </a:lnTo>
                  <a:lnTo>
                    <a:pt x="3064329" y="0"/>
                  </a:lnTo>
                </a:path>
              </a:pathLst>
            </a:custGeom>
            <a:noFill/>
            <a:ln w="3175"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</a:ln>
          </p:spPr>
          <p:txBody>
            <a:bodyPr wrap="square" lIns="360000" tIns="0" rIns="0" bIns="0" rtlCol="0" anchor="ctr" anchorCtr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8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研究思路</a:t>
              </a:r>
              <a:endPara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44" name="MH_Entry_3"/>
            <p:cNvSpPr txBox="1"/>
            <p:nvPr>
              <p:custDataLst>
                <p:tags r:id="rId3"/>
              </p:custDataLst>
            </p:nvPr>
          </p:nvSpPr>
          <p:spPr>
            <a:xfrm>
              <a:off x="3976916" y="4023842"/>
              <a:ext cx="4229099" cy="437055"/>
            </a:xfrm>
            <a:custGeom>
              <a:avLst/>
              <a:gdLst>
                <a:gd name="connsiteX0" fmla="*/ 0 w 3064329"/>
                <a:gd name="connsiteY0" fmla="*/ 0 h 437055"/>
                <a:gd name="connsiteX1" fmla="*/ 3064329 w 3064329"/>
                <a:gd name="connsiteY1" fmla="*/ 0 h 437055"/>
                <a:gd name="connsiteX2" fmla="*/ 3064329 w 3064329"/>
                <a:gd name="connsiteY2" fmla="*/ 437055 h 437055"/>
                <a:gd name="connsiteX3" fmla="*/ 0 w 3064329"/>
                <a:gd name="connsiteY3" fmla="*/ 437055 h 437055"/>
                <a:gd name="connsiteX4" fmla="*/ 0 w 3064329"/>
                <a:gd name="connsiteY4" fmla="*/ 0 h 437055"/>
                <a:gd name="connsiteX0" fmla="*/ 3064329 w 3155769"/>
                <a:gd name="connsiteY0" fmla="*/ 437055 h 528495"/>
                <a:gd name="connsiteX1" fmla="*/ 0 w 3155769"/>
                <a:gd name="connsiteY1" fmla="*/ 437055 h 528495"/>
                <a:gd name="connsiteX2" fmla="*/ 0 w 3155769"/>
                <a:gd name="connsiteY2" fmla="*/ 0 h 528495"/>
                <a:gd name="connsiteX3" fmla="*/ 3064329 w 3155769"/>
                <a:gd name="connsiteY3" fmla="*/ 0 h 528495"/>
                <a:gd name="connsiteX4" fmla="*/ 3155769 w 3155769"/>
                <a:gd name="connsiteY4" fmla="*/ 528495 h 528495"/>
                <a:gd name="connsiteX0" fmla="*/ 3064329 w 3064329"/>
                <a:gd name="connsiteY0" fmla="*/ 437055 h 437055"/>
                <a:gd name="connsiteX1" fmla="*/ 0 w 3064329"/>
                <a:gd name="connsiteY1" fmla="*/ 437055 h 437055"/>
                <a:gd name="connsiteX2" fmla="*/ 0 w 3064329"/>
                <a:gd name="connsiteY2" fmla="*/ 0 h 437055"/>
                <a:gd name="connsiteX3" fmla="*/ 3064329 w 3064329"/>
                <a:gd name="connsiteY3" fmla="*/ 0 h 43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4329" h="437055">
                  <a:moveTo>
                    <a:pt x="3064329" y="437055"/>
                  </a:moveTo>
                  <a:lnTo>
                    <a:pt x="0" y="437055"/>
                  </a:lnTo>
                  <a:lnTo>
                    <a:pt x="0" y="0"/>
                  </a:lnTo>
                  <a:lnTo>
                    <a:pt x="3064329" y="0"/>
                  </a:lnTo>
                </a:path>
              </a:pathLst>
            </a:custGeom>
            <a:noFill/>
            <a:ln w="3175"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</a:ln>
          </p:spPr>
          <p:txBody>
            <a:bodyPr wrap="square" lIns="360000" tIns="0" rIns="0" bIns="0" rtlCol="0" anchor="ctr" anchorCtr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8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研究成果</a:t>
              </a:r>
              <a:endPara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45" name="MH_Number_1"/>
            <p:cNvSpPr/>
            <p:nvPr>
              <p:custDataLst>
                <p:tags r:id="rId4"/>
              </p:custDataLst>
            </p:nvPr>
          </p:nvSpPr>
          <p:spPr>
            <a:xfrm>
              <a:off x="3646716" y="2413290"/>
              <a:ext cx="506984" cy="437055"/>
            </a:xfrm>
            <a:prstGeom prst="hexagon">
              <a:avLst>
                <a:gd name="adj" fmla="val 29651"/>
                <a:gd name="vf" fmla="val 115470"/>
              </a:avLst>
            </a:prstGeom>
            <a:solidFill>
              <a:srgbClr val="00E3FF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zh-CN" sz="3200" dirty="0" smtClean="0">
                  <a:solidFill>
                    <a:srgbClr val="FFFFFF"/>
                  </a:solidFill>
                  <a:cs typeface="Times New Roman" panose="02020603050405020304" pitchFamily="18" charset="0"/>
                </a:rPr>
                <a:t>1</a:t>
              </a:r>
              <a:endParaRPr lang="zh-CN" altLang="en-US" sz="3200" dirty="0">
                <a:solidFill>
                  <a:srgbClr val="FFFFFF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6" name="MH_Number_2"/>
            <p:cNvSpPr/>
            <p:nvPr>
              <p:custDataLst>
                <p:tags r:id="rId5"/>
              </p:custDataLst>
            </p:nvPr>
          </p:nvSpPr>
          <p:spPr>
            <a:xfrm>
              <a:off x="3646716" y="3218566"/>
              <a:ext cx="506984" cy="437055"/>
            </a:xfrm>
            <a:prstGeom prst="hexagon">
              <a:avLst>
                <a:gd name="adj" fmla="val 29651"/>
                <a:gd name="vf" fmla="val 115470"/>
              </a:avLst>
            </a:prstGeom>
            <a:solidFill>
              <a:srgbClr val="00E3FF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zh-CN" sz="3200" dirty="0" smtClean="0">
                  <a:solidFill>
                    <a:srgbClr val="FFFFFF"/>
                  </a:solidFill>
                  <a:cs typeface="Times New Roman" panose="02020603050405020304" pitchFamily="18" charset="0"/>
                </a:rPr>
                <a:t>2</a:t>
              </a:r>
              <a:endParaRPr lang="zh-CN" altLang="en-US" sz="3200" dirty="0">
                <a:solidFill>
                  <a:srgbClr val="FFFFFF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47" name="MH_Number_3"/>
            <p:cNvSpPr/>
            <p:nvPr>
              <p:custDataLst>
                <p:tags r:id="rId6"/>
              </p:custDataLst>
            </p:nvPr>
          </p:nvSpPr>
          <p:spPr>
            <a:xfrm>
              <a:off x="3646716" y="4023842"/>
              <a:ext cx="506984" cy="437055"/>
            </a:xfrm>
            <a:prstGeom prst="hexagon">
              <a:avLst>
                <a:gd name="adj" fmla="val 29651"/>
                <a:gd name="vf" fmla="val 115470"/>
              </a:avLst>
            </a:prstGeom>
            <a:solidFill>
              <a:srgbClr val="00E3FF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zh-CN" sz="3200" dirty="0" smtClean="0">
                  <a:solidFill>
                    <a:srgbClr val="FFFFFF"/>
                  </a:solidFill>
                  <a:cs typeface="Times New Roman" panose="02020603050405020304" pitchFamily="18" charset="0"/>
                </a:rPr>
                <a:t>3</a:t>
              </a:r>
              <a:endParaRPr lang="zh-CN" altLang="en-US" sz="3200" dirty="0">
                <a:solidFill>
                  <a:srgbClr val="FFFFFF"/>
                </a:solidFill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07704" y="635710"/>
            <a:ext cx="6951716" cy="55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7188" indent="-35718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传统云生命期效应：气溶胶和降雨</a:t>
            </a:r>
            <a:r>
              <a:rPr lang="zh-CN" altLang="en-US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负相关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5720" y="1071546"/>
            <a:ext cx="1015663" cy="32146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研究背景</a:t>
            </a:r>
            <a:endParaRPr lang="zh-CN" alt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18866" y="5635625"/>
            <a:ext cx="6585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气溶胶的直接效应和间接效应概念图</a:t>
            </a:r>
            <a:r>
              <a:rPr lang="en-US" altLang="zh-CN" dirty="0" smtClean="0"/>
              <a:t>(IPCC, 2007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867" y="1773085"/>
            <a:ext cx="6585581" cy="36895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07704" y="635710"/>
            <a:ext cx="6951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7188" indent="-35718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传统云生命期效应：气溶胶和降雨</a:t>
            </a:r>
            <a:r>
              <a:rPr lang="zh-CN" altLang="en-US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负相关</a:t>
            </a:r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57188" indent="-35718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近期卫星观测资料：气溶胶和降雨</a:t>
            </a:r>
            <a:r>
              <a:rPr lang="zh-CN" altLang="en-US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正相关</a:t>
            </a:r>
            <a:endParaRPr lang="zh-CN" altLang="en-US" sz="2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5720" y="1071546"/>
            <a:ext cx="1015663" cy="32146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研究背景</a:t>
            </a:r>
            <a:endParaRPr lang="zh-CN" alt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itchFamily="49" charset="-122"/>
              <a:ea typeface="幼圆" pitchFamily="49" charset="-122"/>
            </a:endParaRPr>
          </a:p>
        </p:txBody>
      </p:sp>
      <p:pic>
        <p:nvPicPr>
          <p:cNvPr id="6" name="图片 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 b="67079"/>
          <a:stretch/>
        </p:blipFill>
        <p:spPr bwMode="auto">
          <a:xfrm>
            <a:off x="3948983" y="1913671"/>
            <a:ext cx="2869158" cy="30090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907704" y="4859868"/>
            <a:ext cx="6951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 smtClean="0"/>
              <a:t>降水强度与气溶胶光学厚度散点图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Koren</a:t>
            </a:r>
            <a:r>
              <a:rPr lang="en-US" altLang="zh-CN" dirty="0" smtClean="0"/>
              <a:t> et al., 2014)</a:t>
            </a:r>
            <a:r>
              <a:rPr lang="zh-CN" altLang="en-US" dirty="0" smtClean="0"/>
              <a:t>。纵坐标</a:t>
            </a:r>
            <a:r>
              <a:rPr lang="en-US" altLang="zh-CN" dirty="0"/>
              <a:t>rain rate</a:t>
            </a:r>
            <a:r>
              <a:rPr lang="zh-CN" altLang="en-US" dirty="0"/>
              <a:t>指降水强度，单位毫米每小时。横坐标</a:t>
            </a:r>
            <a:r>
              <a:rPr lang="en-US" altLang="zh-CN" dirty="0"/>
              <a:t>AOD</a:t>
            </a:r>
            <a:r>
              <a:rPr lang="zh-CN" altLang="en-US" dirty="0"/>
              <a:t>指光学厚度，表示气溶胶对光的消光程度。气溶胶数目越多，消光值越大，故</a:t>
            </a:r>
            <a:r>
              <a:rPr lang="en-US" altLang="zh-CN" dirty="0"/>
              <a:t>AOD</a:t>
            </a:r>
            <a:r>
              <a:rPr lang="zh-CN" altLang="en-US" dirty="0"/>
              <a:t>越大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348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5720" y="1071546"/>
            <a:ext cx="1015663" cy="32146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研究思路</a:t>
            </a:r>
            <a:endParaRPr lang="zh-CN" alt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4" name="下箭头 3"/>
          <p:cNvSpPr/>
          <p:nvPr/>
        </p:nvSpPr>
        <p:spPr>
          <a:xfrm>
            <a:off x="4680012" y="2966124"/>
            <a:ext cx="1224136" cy="504056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051720" y="1772816"/>
            <a:ext cx="6480720" cy="104469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zh-CN" altLang="en-US" dirty="0" smtClean="0">
                <a:solidFill>
                  <a:schemeClr val="tx1"/>
                </a:solidFill>
                <a:latin typeface="幼圆" pitchFamily="49" charset="-122"/>
                <a:ea typeface="幼圆" pitchFamily="49" charset="-122"/>
              </a:rPr>
              <a:t>使用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美国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NASA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的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A-Train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卫星编队产品</a:t>
            </a:r>
            <a:r>
              <a:rPr lang="en-US" altLang="zh-CN" dirty="0" smtClean="0">
                <a:solidFill>
                  <a:schemeClr val="tx1"/>
                </a:solidFill>
                <a:latin typeface="幼圆" pitchFamily="49" charset="-122"/>
                <a:ea typeface="幼圆" pitchFamily="49" charset="-122"/>
              </a:rPr>
              <a:t>2006</a:t>
            </a:r>
            <a:r>
              <a:rPr lang="zh-CN" altLang="en-US" dirty="0" smtClean="0">
                <a:solidFill>
                  <a:schemeClr val="tx1"/>
                </a:solidFill>
                <a:latin typeface="幼圆" pitchFamily="49" charset="-122"/>
                <a:ea typeface="幼圆" pitchFamily="49" charset="-122"/>
              </a:rPr>
              <a:t>年至</a:t>
            </a:r>
            <a:r>
              <a:rPr lang="en-US" altLang="zh-CN" dirty="0" smtClean="0">
                <a:solidFill>
                  <a:schemeClr val="tx1"/>
                </a:solidFill>
                <a:latin typeface="幼圆" pitchFamily="49" charset="-122"/>
                <a:ea typeface="幼圆" pitchFamily="49" charset="-122"/>
              </a:rPr>
              <a:t>2011</a:t>
            </a:r>
            <a:r>
              <a:rPr lang="zh-CN" altLang="en-US" dirty="0" smtClean="0">
                <a:solidFill>
                  <a:schemeClr val="tx1"/>
                </a:solidFill>
                <a:latin typeface="幼圆" pitchFamily="49" charset="-122"/>
                <a:ea typeface="幼圆" pitchFamily="49" charset="-122"/>
              </a:rPr>
              <a:t>年更长时间的数据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验证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降雨和气溶胶正相关的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结论</a:t>
            </a:r>
            <a:r>
              <a:rPr lang="zh-CN" altLang="en-US" dirty="0" smtClean="0">
                <a:solidFill>
                  <a:schemeClr val="tx1"/>
                </a:solidFill>
                <a:latin typeface="幼圆" pitchFamily="49" charset="-122"/>
                <a:ea typeface="幼圆" pitchFamily="49" charset="-122"/>
              </a:rPr>
              <a:t>。还可研究除</a:t>
            </a:r>
            <a:r>
              <a:rPr lang="en-US" altLang="zh-CN" dirty="0" smtClean="0">
                <a:solidFill>
                  <a:schemeClr val="tx1"/>
                </a:solidFill>
                <a:latin typeface="幼圆" pitchFamily="49" charset="-122"/>
                <a:ea typeface="幼圆" pitchFamily="49" charset="-122"/>
              </a:rPr>
              <a:t>AOD</a:t>
            </a:r>
            <a:r>
              <a:rPr lang="zh-CN" altLang="en-US" dirty="0" smtClean="0">
                <a:solidFill>
                  <a:schemeClr val="tx1"/>
                </a:solidFill>
                <a:latin typeface="幼圆" pitchFamily="49" charset="-122"/>
                <a:ea typeface="幼圆" pitchFamily="49" charset="-122"/>
              </a:rPr>
              <a:t>以外其它物理量如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CDNC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、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AI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与降水强度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I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的关系</a:t>
            </a:r>
            <a:r>
              <a:rPr lang="zh-CN" altLang="en-US" dirty="0" smtClean="0">
                <a:solidFill>
                  <a:schemeClr val="tx1"/>
                </a:solidFill>
                <a:latin typeface="幼圆" pitchFamily="49" charset="-122"/>
                <a:ea typeface="幼圆" pitchFamily="49" charset="-122"/>
              </a:rPr>
              <a:t>。</a:t>
            </a:r>
            <a:endParaRPr lang="en-US" altLang="zh-CN" dirty="0">
              <a:solidFill>
                <a:schemeClr val="tx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51720" y="3627922"/>
            <a:ext cx="6480720" cy="104469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zh-CN" altLang="en-US" dirty="0">
                <a:solidFill>
                  <a:schemeClr val="tx1"/>
                </a:solidFill>
                <a:latin typeface="幼圆" pitchFamily="49" charset="-122"/>
                <a:ea typeface="幼圆" pitchFamily="49" charset="-122"/>
              </a:rPr>
              <a:t>分析出现正相关现象区域的</a:t>
            </a:r>
            <a:r>
              <a:rPr lang="zh-CN" altLang="en-US" dirty="0" smtClean="0">
                <a:solidFill>
                  <a:schemeClr val="tx1"/>
                </a:solidFill>
                <a:latin typeface="幼圆" pitchFamily="49" charset="-122"/>
                <a:ea typeface="幼圆" pitchFamily="49" charset="-122"/>
              </a:rPr>
              <a:t>云的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三维结构，</a:t>
            </a:r>
            <a:r>
              <a:rPr lang="zh-CN" altLang="en-US" dirty="0" smtClean="0">
                <a:solidFill>
                  <a:schemeClr val="tx1"/>
                </a:solidFill>
                <a:latin typeface="幼圆" pitchFamily="49" charset="-122"/>
                <a:ea typeface="幼圆" pitchFamily="49" charset="-122"/>
              </a:rPr>
              <a:t>绘制出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雷达反射率随高度变化的频率分布图</a:t>
            </a:r>
            <a:r>
              <a:rPr lang="zh-CN" altLang="en-US" dirty="0" smtClean="0">
                <a:solidFill>
                  <a:schemeClr val="tx1"/>
                </a:solidFill>
                <a:latin typeface="幼圆" pitchFamily="49" charset="-122"/>
                <a:ea typeface="幼圆" pitchFamily="49" charset="-122"/>
              </a:rPr>
              <a:t>，推测产生正相关现象的原因。</a:t>
            </a:r>
            <a:endParaRPr lang="en-US" altLang="zh-CN" dirty="0">
              <a:solidFill>
                <a:schemeClr val="tx1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7837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1520" y="5221120"/>
            <a:ext cx="8712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A-Train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卫星</a:t>
            </a:r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编队概念图</a:t>
            </a:r>
            <a:r>
              <a:rPr lang="en-US" altLang="zh-CN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(NASA, 2013)</a:t>
            </a:r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。与原文献中</a:t>
            </a:r>
            <a:r>
              <a:rPr lang="en-US" altLang="zh-CN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TRMM</a:t>
            </a:r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卫星相比，</a:t>
            </a:r>
            <a:r>
              <a:rPr lang="en-US" altLang="zh-CN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A-Train</a:t>
            </a:r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系列卫星能做到同时观测同一点的云、气溶胶和降水数据，前后时间差一分钟。这样将</a:t>
            </a:r>
            <a:r>
              <a:rPr lang="en-US" altLang="zh-CN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A-Train</a:t>
            </a:r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卫星产品综合起来，能够观测云的三维结构。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47664" y="1268760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 err="1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CloudSat</a:t>
            </a:r>
            <a:r>
              <a:rPr lang="zh-CN" altLang="en-US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卫星：云廓线雷达</a:t>
            </a:r>
            <a:r>
              <a:rPr lang="en-US" altLang="zh-CN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(CPR)</a:t>
            </a:r>
            <a:endParaRPr lang="zh-CN" altLang="en-US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63888" y="476672"/>
            <a:ext cx="2088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Aqua</a:t>
            </a:r>
            <a:r>
              <a:rPr lang="zh-CN" altLang="en-US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卫星：中分辨率成像辐射光谱仪</a:t>
            </a:r>
            <a:r>
              <a:rPr lang="en-US" altLang="zh-CN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(MODIS)</a:t>
            </a:r>
            <a:endParaRPr lang="zh-CN" altLang="en-US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756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5720" y="1071546"/>
            <a:ext cx="1015663" cy="32146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研究成果</a:t>
            </a:r>
            <a:endParaRPr lang="zh-CN" alt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35696" y="620688"/>
            <a:ext cx="6912768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spcBef>
                <a:spcPts val="600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幼圆" pitchFamily="49" charset="-122"/>
                <a:ea typeface="幼圆" pitchFamily="49" charset="-122"/>
              </a:rPr>
              <a:t>首先，我们从多个角度验证了</a:t>
            </a:r>
            <a:r>
              <a:rPr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气溶胶与降雨的正相关性</a:t>
            </a:r>
            <a:r>
              <a:rPr lang="zh-CN" altLang="en-US" sz="2400" dirty="0" smtClean="0">
                <a:latin typeface="幼圆" pitchFamily="49" charset="-122"/>
                <a:ea typeface="幼圆" pitchFamily="49" charset="-122"/>
              </a:rPr>
              <a:t>。并且发现</a:t>
            </a:r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I</a:t>
            </a:r>
            <a:r>
              <a:rPr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与</a:t>
            </a:r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AOD</a:t>
            </a:r>
            <a:r>
              <a:rPr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呈正相关，</a:t>
            </a:r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I</a:t>
            </a:r>
            <a:r>
              <a:rPr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与</a:t>
            </a:r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CDNC</a:t>
            </a:r>
            <a:r>
              <a:rPr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呈负相关</a:t>
            </a:r>
            <a:r>
              <a:rPr lang="zh-CN" altLang="en-US" sz="2400" dirty="0" smtClean="0">
                <a:latin typeface="幼圆" pitchFamily="49" charset="-122"/>
                <a:ea typeface="幼圆" pitchFamily="49" charset="-122"/>
              </a:rPr>
              <a:t>。</a:t>
            </a:r>
            <a:endParaRPr lang="en-US" altLang="zh-CN" sz="2400" dirty="0" smtClean="0">
              <a:latin typeface="幼圆" pitchFamily="49" charset="-122"/>
              <a:ea typeface="幼圆" pitchFamily="49" charset="-122"/>
            </a:endParaRPr>
          </a:p>
          <a:p>
            <a:pPr marL="971550" lvl="1" indent="-514350" algn="just">
              <a:spcBef>
                <a:spcPts val="600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u"/>
            </a:pP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降水强度</a:t>
            </a:r>
            <a:r>
              <a:rPr lang="en-US" altLang="zh-CN" dirty="0" smtClean="0">
                <a:latin typeface="幼圆" pitchFamily="49" charset="-122"/>
                <a:ea typeface="幼圆" pitchFamily="49" charset="-122"/>
              </a:rPr>
              <a:t>I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与气溶胶光学厚度</a:t>
            </a:r>
            <a:r>
              <a:rPr lang="en-US" altLang="zh-CN" dirty="0" smtClean="0">
                <a:latin typeface="幼圆" pitchFamily="49" charset="-122"/>
                <a:ea typeface="幼圆" pitchFamily="49" charset="-122"/>
              </a:rPr>
              <a:t>AOD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呈正相关关系。</a:t>
            </a:r>
            <a:endParaRPr lang="en-US" altLang="zh-CN" dirty="0" smtClean="0">
              <a:latin typeface="幼圆" pitchFamily="49" charset="-122"/>
              <a:ea typeface="幼圆" pitchFamily="49" charset="-122"/>
            </a:endParaRPr>
          </a:p>
          <a:p>
            <a:pPr marL="971550" lvl="1" indent="-514350" algn="just">
              <a:spcBef>
                <a:spcPts val="600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u"/>
            </a:pP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当云水路径</a:t>
            </a:r>
            <a:r>
              <a:rPr lang="en-US" altLang="zh-CN" dirty="0" smtClean="0">
                <a:latin typeface="幼圆" pitchFamily="49" charset="-122"/>
                <a:ea typeface="幼圆" pitchFamily="49" charset="-122"/>
              </a:rPr>
              <a:t>LWP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较小时，</a:t>
            </a:r>
            <a:r>
              <a:rPr lang="en-US" altLang="zh-CN" dirty="0">
                <a:latin typeface="幼圆" pitchFamily="49" charset="-122"/>
                <a:ea typeface="幼圆" pitchFamily="49" charset="-122"/>
              </a:rPr>
              <a:t>I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与</a:t>
            </a:r>
            <a:r>
              <a:rPr lang="en-US" altLang="zh-CN" dirty="0" smtClean="0">
                <a:latin typeface="幼圆" pitchFamily="49" charset="-122"/>
                <a:ea typeface="幼圆" pitchFamily="49" charset="-122"/>
              </a:rPr>
              <a:t>CDNC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呈微弱的正相关关系；当云水路径</a:t>
            </a:r>
            <a:r>
              <a:rPr lang="en-US" altLang="zh-CN" dirty="0" smtClean="0">
                <a:latin typeface="幼圆" pitchFamily="49" charset="-122"/>
                <a:ea typeface="幼圆" pitchFamily="49" charset="-122"/>
              </a:rPr>
              <a:t>LWP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较大时，</a:t>
            </a:r>
            <a:r>
              <a:rPr lang="en-US" altLang="zh-CN" dirty="0" smtClean="0">
                <a:latin typeface="幼圆" pitchFamily="49" charset="-122"/>
                <a:ea typeface="幼圆" pitchFamily="49" charset="-122"/>
              </a:rPr>
              <a:t>I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与</a:t>
            </a:r>
            <a:r>
              <a:rPr lang="en-US" altLang="zh-CN" dirty="0" smtClean="0">
                <a:latin typeface="幼圆" pitchFamily="49" charset="-122"/>
                <a:ea typeface="幼圆" pitchFamily="49" charset="-122"/>
              </a:rPr>
              <a:t>CDNC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呈负相关关系。</a:t>
            </a:r>
            <a:endParaRPr lang="en-US" altLang="zh-CN" dirty="0" smtClean="0">
              <a:latin typeface="幼圆" pitchFamily="49" charset="-122"/>
              <a:ea typeface="幼圆" pitchFamily="49" charset="-122"/>
            </a:endParaRPr>
          </a:p>
          <a:p>
            <a:pPr marL="971550" lvl="1" indent="-514350" algn="just">
              <a:spcBef>
                <a:spcPts val="600"/>
              </a:spcBef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u"/>
            </a:pP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当云水路径</a:t>
            </a:r>
            <a:r>
              <a:rPr lang="en-US" altLang="zh-CN" dirty="0" smtClean="0">
                <a:latin typeface="幼圆" pitchFamily="49" charset="-122"/>
                <a:ea typeface="幼圆" pitchFamily="49" charset="-122"/>
              </a:rPr>
              <a:t>LWP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较小时，</a:t>
            </a:r>
            <a:r>
              <a:rPr lang="en-US" altLang="zh-CN" dirty="0" smtClean="0">
                <a:latin typeface="幼圆" pitchFamily="49" charset="-122"/>
                <a:ea typeface="幼圆" pitchFamily="49" charset="-122"/>
              </a:rPr>
              <a:t>CDNC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与</a:t>
            </a:r>
            <a:r>
              <a:rPr lang="en-US" altLang="zh-CN" dirty="0" smtClean="0">
                <a:latin typeface="幼圆" pitchFamily="49" charset="-122"/>
                <a:ea typeface="幼圆" pitchFamily="49" charset="-122"/>
              </a:rPr>
              <a:t>AOD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呈正相关关系；当云水路径</a:t>
            </a:r>
            <a:r>
              <a:rPr lang="en-US" altLang="zh-CN" dirty="0" smtClean="0">
                <a:latin typeface="幼圆" pitchFamily="49" charset="-122"/>
                <a:ea typeface="幼圆" pitchFamily="49" charset="-122"/>
              </a:rPr>
              <a:t>LWP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较大时，</a:t>
            </a:r>
            <a:r>
              <a:rPr lang="en-US" altLang="zh-CN" dirty="0" smtClean="0">
                <a:latin typeface="幼圆" pitchFamily="49" charset="-122"/>
                <a:ea typeface="幼圆" pitchFamily="49" charset="-122"/>
              </a:rPr>
              <a:t>CDNC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与</a:t>
            </a:r>
            <a:r>
              <a:rPr lang="en-US" altLang="zh-CN" dirty="0" smtClean="0">
                <a:latin typeface="幼圆" pitchFamily="49" charset="-122"/>
                <a:ea typeface="幼圆" pitchFamily="49" charset="-122"/>
              </a:rPr>
              <a:t>AOD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呈负相关关系。</a:t>
            </a:r>
            <a:endParaRPr lang="en-US" altLang="zh-CN" dirty="0" smtClean="0"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7158" y="71414"/>
            <a:ext cx="7929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分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LWP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的降水强度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I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与</a:t>
            </a:r>
            <a:r>
              <a:rPr lang="en-US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AOD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和</a:t>
            </a:r>
            <a:r>
              <a:rPr lang="en-US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CDNC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的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关系折线图</a:t>
            </a:r>
          </a:p>
        </p:txBody>
      </p:sp>
      <p:pic>
        <p:nvPicPr>
          <p:cNvPr id="6" name="图片 5" descr="I_AO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92886" y="1916832"/>
            <a:ext cx="3240000" cy="3240000"/>
          </a:xfrm>
          <a:prstGeom prst="rect">
            <a:avLst/>
          </a:prstGeom>
        </p:spPr>
      </p:pic>
      <p:pic>
        <p:nvPicPr>
          <p:cNvPr id="8" name="图片 7" descr="I_AI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9958" y="1916832"/>
            <a:ext cx="3240000" cy="324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46462" y="5341249"/>
            <a:ext cx="8352928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u="sng" dirty="0" smtClean="0"/>
              <a:t>降水强度</a:t>
            </a:r>
            <a:r>
              <a:rPr lang="en-US" altLang="zh-CN" u="sng" dirty="0" smtClean="0"/>
              <a:t>I</a:t>
            </a:r>
            <a:r>
              <a:rPr lang="zh-CN" altLang="en-US" u="sng" dirty="0" smtClean="0"/>
              <a:t>与气溶胶光学厚度</a:t>
            </a:r>
            <a:r>
              <a:rPr lang="en-US" altLang="zh-CN" u="sng" dirty="0" smtClean="0"/>
              <a:t>AOD</a:t>
            </a:r>
            <a:r>
              <a:rPr lang="zh-CN" altLang="en-US" dirty="0" smtClean="0"/>
              <a:t>成</a:t>
            </a:r>
            <a:r>
              <a:rPr lang="zh-CN" altLang="en-US" dirty="0" smtClean="0">
                <a:solidFill>
                  <a:srgbClr val="FF0000"/>
                </a:solidFill>
              </a:rPr>
              <a:t>正相关关系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u="sng" dirty="0" smtClean="0"/>
              <a:t>降水强度</a:t>
            </a:r>
            <a:r>
              <a:rPr lang="en-US" altLang="zh-CN" u="sng" dirty="0" smtClean="0"/>
              <a:t>I</a:t>
            </a:r>
            <a:r>
              <a:rPr lang="zh-CN" altLang="en-US" u="sng" dirty="0" smtClean="0"/>
              <a:t>与云滴数浓度</a:t>
            </a:r>
            <a:r>
              <a:rPr lang="en-US" altLang="zh-CN" u="sng" dirty="0" smtClean="0"/>
              <a:t>CDNC</a:t>
            </a:r>
            <a:r>
              <a:rPr lang="zh-CN" altLang="en-US" dirty="0" smtClean="0"/>
              <a:t>的关系与</a:t>
            </a:r>
            <a:r>
              <a:rPr lang="en-US" altLang="zh-CN" dirty="0" smtClean="0"/>
              <a:t>LWP</a:t>
            </a:r>
            <a:r>
              <a:rPr lang="zh-CN" altLang="en-US" dirty="0" smtClean="0"/>
              <a:t>大小有关。</a:t>
            </a:r>
            <a:endParaRPr lang="zh-CN" altLang="en-US" dirty="0"/>
          </a:p>
        </p:txBody>
      </p:sp>
      <p:pic>
        <p:nvPicPr>
          <p:cNvPr id="9" name="图片 8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36" b="67079"/>
          <a:stretch/>
        </p:blipFill>
        <p:spPr bwMode="auto">
          <a:xfrm>
            <a:off x="3711819" y="3071576"/>
            <a:ext cx="1760191" cy="1759825"/>
          </a:xfrm>
          <a:prstGeom prst="rect">
            <a:avLst/>
          </a:prstGeom>
          <a:noFill/>
          <a:ln w="38100"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2" name="直接箭头连接符 11"/>
          <p:cNvCxnSpPr/>
          <p:nvPr/>
        </p:nvCxnSpPr>
        <p:spPr>
          <a:xfrm flipV="1">
            <a:off x="1172406" y="2558502"/>
            <a:ext cx="1584176" cy="3600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1246434" y="4280291"/>
            <a:ext cx="1859653" cy="2158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6302542" y="2590023"/>
            <a:ext cx="1728192" cy="9009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6174525" y="4231321"/>
            <a:ext cx="1984225" cy="2530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4197102" y="3764229"/>
            <a:ext cx="864096" cy="5936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18470" y="966087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kern="100" dirty="0">
                <a:latin typeface="幼圆" pitchFamily="49" charset="-122"/>
                <a:ea typeface="幼圆" pitchFamily="49" charset="-122"/>
                <a:cs typeface="Times New Roman"/>
              </a:rPr>
              <a:t>左图是</a:t>
            </a:r>
            <a:r>
              <a:rPr lang="en-US" altLang="zh-CN" kern="100" dirty="0">
                <a:latin typeface="幼圆" pitchFamily="49" charset="-122"/>
                <a:ea typeface="幼圆" pitchFamily="49" charset="-122"/>
                <a:cs typeface="Times New Roman"/>
              </a:rPr>
              <a:t>I</a:t>
            </a:r>
            <a:r>
              <a:rPr lang="zh-CN" altLang="en-US" kern="100" dirty="0">
                <a:latin typeface="幼圆" pitchFamily="49" charset="-122"/>
                <a:ea typeface="幼圆" pitchFamily="49" charset="-122"/>
                <a:cs typeface="Times New Roman"/>
              </a:rPr>
              <a:t>与</a:t>
            </a:r>
            <a:r>
              <a:rPr lang="en-US" altLang="zh-CN" kern="100" dirty="0">
                <a:latin typeface="幼圆" pitchFamily="49" charset="-122"/>
                <a:ea typeface="幼圆" pitchFamily="49" charset="-122"/>
                <a:cs typeface="Times New Roman"/>
              </a:rPr>
              <a:t>AOD</a:t>
            </a:r>
            <a:r>
              <a:rPr lang="zh-CN" altLang="en-US" kern="100" dirty="0">
                <a:latin typeface="幼圆" pitchFamily="49" charset="-122"/>
                <a:ea typeface="幼圆" pitchFamily="49" charset="-122"/>
                <a:cs typeface="Times New Roman"/>
              </a:rPr>
              <a:t>的关系折线，右图是</a:t>
            </a:r>
            <a:r>
              <a:rPr lang="en-US" altLang="zh-CN" kern="100" dirty="0">
                <a:latin typeface="幼圆" pitchFamily="49" charset="-122"/>
                <a:ea typeface="幼圆" pitchFamily="49" charset="-122"/>
                <a:cs typeface="Times New Roman"/>
              </a:rPr>
              <a:t>I</a:t>
            </a:r>
            <a:r>
              <a:rPr lang="zh-CN" altLang="en-US" kern="100" dirty="0">
                <a:latin typeface="幼圆" pitchFamily="49" charset="-122"/>
                <a:ea typeface="幼圆" pitchFamily="49" charset="-122"/>
                <a:cs typeface="Times New Roman"/>
              </a:rPr>
              <a:t>与</a:t>
            </a:r>
            <a:r>
              <a:rPr lang="en-US" altLang="zh-CN" kern="100" dirty="0">
                <a:latin typeface="幼圆" pitchFamily="49" charset="-122"/>
                <a:ea typeface="幼圆" pitchFamily="49" charset="-122"/>
                <a:cs typeface="Times New Roman"/>
              </a:rPr>
              <a:t>CDNC</a:t>
            </a:r>
            <a:r>
              <a:rPr lang="zh-CN" altLang="en-US" kern="100" dirty="0">
                <a:latin typeface="幼圆" pitchFamily="49" charset="-122"/>
                <a:ea typeface="幼圆" pitchFamily="49" charset="-122"/>
                <a:cs typeface="Times New Roman"/>
              </a:rPr>
              <a:t>的关系折线，中间是</a:t>
            </a:r>
            <a:r>
              <a:rPr lang="en-US" altLang="zh-CN" kern="100" dirty="0" err="1">
                <a:latin typeface="幼圆" pitchFamily="49" charset="-122"/>
                <a:ea typeface="幼圆" pitchFamily="49" charset="-122"/>
                <a:cs typeface="Times New Roman"/>
              </a:rPr>
              <a:t>Koren</a:t>
            </a:r>
            <a:r>
              <a:rPr lang="en-US" altLang="zh-CN" kern="100" dirty="0">
                <a:latin typeface="幼圆" pitchFamily="49" charset="-122"/>
                <a:ea typeface="幼圆" pitchFamily="49" charset="-122"/>
                <a:cs typeface="Times New Roman"/>
              </a:rPr>
              <a:t> et al. (2014)</a:t>
            </a:r>
            <a:r>
              <a:rPr lang="zh-CN" altLang="en-US" kern="100" dirty="0">
                <a:latin typeface="幼圆" pitchFamily="49" charset="-122"/>
                <a:ea typeface="幼圆" pitchFamily="49" charset="-122"/>
                <a:cs typeface="Times New Roman"/>
              </a:rPr>
              <a:t>文献中的对比。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7158" y="71414"/>
            <a:ext cx="7929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定量分析的降水敏感度图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406" y="857232"/>
            <a:ext cx="8929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kern="100" dirty="0" smtClean="0">
                <a:latin typeface="幼圆" pitchFamily="49" charset="-122"/>
                <a:ea typeface="幼圆" pitchFamily="49" charset="-122"/>
                <a:cs typeface="Times New Roman"/>
              </a:rPr>
              <a:t>降水敏感度定义为</a:t>
            </a:r>
            <a:r>
              <a:rPr lang="en-US" altLang="zh-CN" kern="100" dirty="0" smtClean="0">
                <a:latin typeface="幼圆" pitchFamily="49" charset="-122"/>
                <a:ea typeface="幼圆" pitchFamily="49" charset="-122"/>
                <a:cs typeface="Times New Roman"/>
              </a:rPr>
              <a:t>              </a:t>
            </a:r>
            <a:r>
              <a:rPr lang="zh-CN" altLang="en-US" kern="100" dirty="0" smtClean="0">
                <a:latin typeface="幼圆" pitchFamily="49" charset="-122"/>
                <a:ea typeface="幼圆" pitchFamily="49" charset="-122"/>
                <a:cs typeface="Times New Roman"/>
              </a:rPr>
              <a:t>；</a:t>
            </a:r>
            <a:r>
              <a:rPr lang="en-US" altLang="zh-CN" kern="100" dirty="0" smtClean="0">
                <a:latin typeface="幼圆" pitchFamily="49" charset="-122"/>
                <a:ea typeface="幼圆" pitchFamily="49" charset="-122"/>
                <a:cs typeface="Times New Roman"/>
              </a:rPr>
              <a:t>R</a:t>
            </a:r>
            <a:r>
              <a:rPr lang="zh-CN" altLang="en-US" kern="100" dirty="0" smtClean="0">
                <a:latin typeface="幼圆" pitchFamily="49" charset="-122"/>
                <a:ea typeface="幼圆" pitchFamily="49" charset="-122"/>
                <a:cs typeface="Times New Roman"/>
              </a:rPr>
              <a:t>表示降水率，</a:t>
            </a:r>
            <a:r>
              <a:rPr lang="en-US" altLang="zh-CN" kern="100" dirty="0" smtClean="0">
                <a:latin typeface="幼圆" pitchFamily="49" charset="-122"/>
                <a:ea typeface="幼圆" pitchFamily="49" charset="-122"/>
                <a:cs typeface="Times New Roman"/>
              </a:rPr>
              <a:t>POP</a:t>
            </a:r>
            <a:r>
              <a:rPr lang="zh-CN" altLang="en-US" kern="100" dirty="0" smtClean="0">
                <a:latin typeface="幼圆" pitchFamily="49" charset="-122"/>
                <a:ea typeface="幼圆" pitchFamily="49" charset="-122"/>
                <a:cs typeface="Times New Roman"/>
              </a:rPr>
              <a:t>表示降水频率（</a:t>
            </a:r>
            <a:r>
              <a:rPr lang="en-US" altLang="zh-CN" kern="100" dirty="0" smtClean="0">
                <a:latin typeface="幼圆" pitchFamily="49" charset="-122"/>
                <a:ea typeface="幼圆" pitchFamily="49" charset="-122"/>
                <a:cs typeface="Times New Roman"/>
              </a:rPr>
              <a:t>1</a:t>
            </a:r>
            <a:r>
              <a:rPr lang="zh-CN" altLang="en-US" kern="100" dirty="0" smtClean="0">
                <a:latin typeface="幼圆" pitchFamily="49" charset="-122"/>
                <a:ea typeface="幼圆" pitchFamily="49" charset="-122"/>
                <a:cs typeface="Times New Roman"/>
              </a:rPr>
              <a:t>表示下雨，</a:t>
            </a:r>
            <a:r>
              <a:rPr lang="en-US" altLang="zh-CN" kern="100" dirty="0" smtClean="0">
                <a:latin typeface="幼圆" pitchFamily="49" charset="-122"/>
                <a:ea typeface="幼圆" pitchFamily="49" charset="-122"/>
                <a:cs typeface="Times New Roman"/>
              </a:rPr>
              <a:t>0</a:t>
            </a:r>
            <a:r>
              <a:rPr lang="zh-CN" altLang="en-US" kern="100" dirty="0" smtClean="0">
                <a:latin typeface="幼圆" pitchFamily="49" charset="-122"/>
                <a:ea typeface="幼圆" pitchFamily="49" charset="-122"/>
                <a:cs typeface="Times New Roman"/>
              </a:rPr>
              <a:t>表示不下雨），</a:t>
            </a:r>
            <a:r>
              <a:rPr lang="en-US" altLang="zh-CN" kern="100" dirty="0" smtClean="0">
                <a:latin typeface="幼圆" pitchFamily="49" charset="-122"/>
                <a:ea typeface="幼圆" pitchFamily="49" charset="-122"/>
                <a:cs typeface="Times New Roman"/>
              </a:rPr>
              <a:t>I</a:t>
            </a:r>
            <a:r>
              <a:rPr lang="zh-CN" altLang="en-US" kern="100" dirty="0" smtClean="0">
                <a:latin typeface="幼圆" pitchFamily="49" charset="-122"/>
                <a:ea typeface="幼圆" pitchFamily="49" charset="-122"/>
                <a:cs typeface="Times New Roman"/>
              </a:rPr>
              <a:t>表示降水强度，满足</a:t>
            </a:r>
            <a:r>
              <a:rPr lang="en-US" altLang="zh-CN" kern="100" dirty="0" smtClean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R=POP*I</a:t>
            </a:r>
            <a:r>
              <a:rPr lang="zh-CN" altLang="en-US" kern="100" dirty="0" smtClean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。</a:t>
            </a:r>
            <a:endParaRPr lang="zh-CN" sz="1400" kern="100" dirty="0" smtClean="0">
              <a:latin typeface="Cambria Math" panose="02040503050406030204" pitchFamily="18" charset="0"/>
              <a:ea typeface="幼圆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 descr="I_AO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99992" y="1937089"/>
            <a:ext cx="3240000" cy="3240000"/>
          </a:xfrm>
          <a:prstGeom prst="rect">
            <a:avLst/>
          </a:prstGeom>
        </p:spPr>
      </p:pic>
      <p:pic>
        <p:nvPicPr>
          <p:cNvPr id="8" name="图片 7" descr="I_AI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9992" y="1937089"/>
            <a:ext cx="3240000" cy="3240000"/>
          </a:xfrm>
          <a:prstGeom prst="rect">
            <a:avLst/>
          </a:prstGeom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 rotWithShape="1">
          <a:blip r:embed="rId6"/>
          <a:srcRect l="5882" t="19398" r="16819" b="4400"/>
          <a:stretch/>
        </p:blipFill>
        <p:spPr bwMode="auto">
          <a:xfrm>
            <a:off x="2123728" y="908720"/>
            <a:ext cx="1493354" cy="454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304339" y="5391521"/>
            <a:ext cx="8535322" cy="92333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 smtClean="0"/>
              <a:t>关注黄色的</a:t>
            </a:r>
            <a:r>
              <a:rPr lang="en-US" altLang="zh-CN" b="1" dirty="0" smtClean="0"/>
              <a:t>S_I</a:t>
            </a:r>
            <a:r>
              <a:rPr lang="zh-CN" altLang="en-US" b="1" dirty="0" smtClean="0"/>
              <a:t>散点，它们反映了前面图像中折线的</a:t>
            </a:r>
            <a:r>
              <a:rPr lang="zh-CN" altLang="en-US" b="1" u="sng" dirty="0" smtClean="0">
                <a:solidFill>
                  <a:schemeClr val="accent6"/>
                </a:solidFill>
              </a:rPr>
              <a:t>负斜率</a:t>
            </a:r>
            <a:r>
              <a:rPr lang="zh-CN" altLang="en-US" b="1" dirty="0" smtClean="0"/>
              <a:t>。</a:t>
            </a:r>
            <a:endParaRPr lang="en-US" altLang="zh-CN" b="1" dirty="0" smtClean="0"/>
          </a:p>
          <a:p>
            <a:r>
              <a:rPr lang="zh-CN" altLang="en-US" dirty="0" smtClean="0"/>
              <a:t>用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AOD</a:t>
            </a:r>
            <a:r>
              <a:rPr lang="zh-CN" altLang="en-US" dirty="0" smtClean="0"/>
              <a:t>作分母时，</a:t>
            </a:r>
            <a:r>
              <a:rPr lang="en-US" altLang="zh-CN" dirty="0" smtClean="0"/>
              <a:t>S_I</a:t>
            </a:r>
            <a:r>
              <a:rPr lang="zh-CN" altLang="en-US" dirty="0" smtClean="0"/>
              <a:t>为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较大的负值</a:t>
            </a:r>
            <a:r>
              <a:rPr lang="zh-CN" altLang="en-US" dirty="0" smtClean="0"/>
              <a:t>，反映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与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AOD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明显的正相关</a:t>
            </a:r>
            <a:r>
              <a:rPr lang="zh-CN" altLang="en-US" dirty="0" smtClean="0"/>
              <a:t>趋势。</a:t>
            </a:r>
            <a:endParaRPr lang="en-US" altLang="zh-CN" dirty="0" smtClean="0"/>
          </a:p>
          <a:p>
            <a:r>
              <a:rPr lang="zh-CN" altLang="en-US" dirty="0" smtClean="0"/>
              <a:t>用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CDNC</a:t>
            </a:r>
            <a:r>
              <a:rPr lang="zh-CN" altLang="en-US" dirty="0"/>
              <a:t>作</a:t>
            </a:r>
            <a:r>
              <a:rPr lang="zh-CN" altLang="en-US" dirty="0" smtClean="0"/>
              <a:t>分母时，</a:t>
            </a:r>
            <a:r>
              <a:rPr lang="en-US" altLang="zh-CN" dirty="0" smtClean="0"/>
              <a:t>S_I</a:t>
            </a:r>
            <a:r>
              <a:rPr lang="zh-CN" altLang="en-US" dirty="0" smtClean="0"/>
              <a:t>为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正值</a:t>
            </a:r>
            <a:r>
              <a:rPr lang="zh-CN" altLang="en-US" dirty="0" smtClean="0"/>
              <a:t>，反映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与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CDNC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明显的负相关</a:t>
            </a:r>
            <a:r>
              <a:rPr lang="zh-CN" altLang="en-US" dirty="0" smtClean="0"/>
              <a:t>趋势。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2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9180657"/>
  <p:tag name="MH_LIBRARY" val="CONTENTS"/>
  <p:tag name="MH_TYPE" val="ENTRY"/>
  <p:tag name="ID" val="553515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9180657"/>
  <p:tag name="MH_LIBRARY" val="CONTENTS"/>
  <p:tag name="MH_TYPE" val="ENTRY"/>
  <p:tag name="ID" val="553515"/>
  <p:tag name="MH_ORDER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9180657"/>
  <p:tag name="MH_LIBRARY" val="CONTENTS"/>
  <p:tag name="MH_TYPE" val="ENTRY"/>
  <p:tag name="ID" val="553515"/>
  <p:tag name="MH_ORDER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9180657"/>
  <p:tag name="MH_LIBRARY" val="CONTENTS"/>
  <p:tag name="MH_TYPE" val="NUMBER"/>
  <p:tag name="ID" val="553515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9180657"/>
  <p:tag name="MH_LIBRARY" val="CONTENTS"/>
  <p:tag name="MH_TYPE" val="NUMBER"/>
  <p:tag name="ID" val="553515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9180657"/>
  <p:tag name="MH_LIBRARY" val="CONTENTS"/>
  <p:tag name="MH_TYPE" val="NUMBER"/>
  <p:tag name="ID" val="553515"/>
  <p:tag name="MH_ORDER" val="3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1376</Words>
  <Application>Microsoft Office PowerPoint</Application>
  <PresentationFormat>全屏显示(4:3)</PresentationFormat>
  <Paragraphs>92</Paragraphs>
  <Slides>19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Calibri</vt:lpstr>
      <vt:lpstr>幼圆</vt:lpstr>
      <vt:lpstr>Wingdings</vt:lpstr>
      <vt:lpstr>Times New Roman</vt:lpstr>
      <vt:lpstr>Cambria Math</vt:lpstr>
      <vt:lpstr>Arial</vt:lpstr>
      <vt:lpstr>宋体</vt:lpstr>
      <vt:lpstr>华文楷体</vt:lpstr>
      <vt:lpstr>黑体</vt:lpstr>
      <vt:lpstr>Corbel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范崇星</cp:lastModifiedBy>
  <cp:revision>27</cp:revision>
  <dcterms:created xsi:type="dcterms:W3CDTF">2017-04-19T03:18:07Z</dcterms:created>
  <dcterms:modified xsi:type="dcterms:W3CDTF">2017-12-19T11:56:12Z</dcterms:modified>
</cp:coreProperties>
</file>